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90"/>
  </p:notesMasterIdLst>
  <p:sldIdLst>
    <p:sldId id="256" r:id="rId2"/>
    <p:sldId id="258" r:id="rId3"/>
    <p:sldId id="700" r:id="rId4"/>
    <p:sldId id="699" r:id="rId5"/>
    <p:sldId id="701" r:id="rId6"/>
    <p:sldId id="702" r:id="rId7"/>
    <p:sldId id="703" r:id="rId8"/>
    <p:sldId id="704" r:id="rId9"/>
    <p:sldId id="706" r:id="rId10"/>
    <p:sldId id="707" r:id="rId11"/>
    <p:sldId id="708" r:id="rId12"/>
    <p:sldId id="690" r:id="rId13"/>
    <p:sldId id="774" r:id="rId14"/>
    <p:sldId id="691" r:id="rId15"/>
    <p:sldId id="709" r:id="rId16"/>
    <p:sldId id="710" r:id="rId17"/>
    <p:sldId id="711" r:id="rId18"/>
    <p:sldId id="712" r:id="rId19"/>
    <p:sldId id="713" r:id="rId20"/>
    <p:sldId id="714" r:id="rId21"/>
    <p:sldId id="715" r:id="rId22"/>
    <p:sldId id="716" r:id="rId23"/>
    <p:sldId id="717" r:id="rId24"/>
    <p:sldId id="718" r:id="rId25"/>
    <p:sldId id="720" r:id="rId26"/>
    <p:sldId id="719" r:id="rId27"/>
    <p:sldId id="721" r:id="rId28"/>
    <p:sldId id="722" r:id="rId29"/>
    <p:sldId id="723" r:id="rId30"/>
    <p:sldId id="724" r:id="rId31"/>
    <p:sldId id="692" r:id="rId32"/>
    <p:sldId id="775" r:id="rId33"/>
    <p:sldId id="693" r:id="rId34"/>
    <p:sldId id="726" r:id="rId35"/>
    <p:sldId id="727" r:id="rId36"/>
    <p:sldId id="725" r:id="rId37"/>
    <p:sldId id="728" r:id="rId38"/>
    <p:sldId id="730" r:id="rId39"/>
    <p:sldId id="729" r:id="rId40"/>
    <p:sldId id="732" r:id="rId41"/>
    <p:sldId id="733" r:id="rId42"/>
    <p:sldId id="734" r:id="rId43"/>
    <p:sldId id="735" r:id="rId44"/>
    <p:sldId id="736" r:id="rId45"/>
    <p:sldId id="737" r:id="rId46"/>
    <p:sldId id="738" r:id="rId47"/>
    <p:sldId id="694" r:id="rId48"/>
    <p:sldId id="776" r:id="rId49"/>
    <p:sldId id="695" r:id="rId50"/>
    <p:sldId id="739" r:id="rId51"/>
    <p:sldId id="740" r:id="rId52"/>
    <p:sldId id="741" r:id="rId53"/>
    <p:sldId id="742" r:id="rId54"/>
    <p:sldId id="743" r:id="rId55"/>
    <p:sldId id="744" r:id="rId56"/>
    <p:sldId id="745" r:id="rId57"/>
    <p:sldId id="746" r:id="rId58"/>
    <p:sldId id="696" r:id="rId59"/>
    <p:sldId id="777" r:id="rId60"/>
    <p:sldId id="697" r:id="rId61"/>
    <p:sldId id="747" r:id="rId62"/>
    <p:sldId id="748" r:id="rId63"/>
    <p:sldId id="749" r:id="rId64"/>
    <p:sldId id="750" r:id="rId65"/>
    <p:sldId id="751" r:id="rId66"/>
    <p:sldId id="752" r:id="rId67"/>
    <p:sldId id="753" r:id="rId68"/>
    <p:sldId id="754" r:id="rId69"/>
    <p:sldId id="755" r:id="rId70"/>
    <p:sldId id="756" r:id="rId71"/>
    <p:sldId id="757" r:id="rId72"/>
    <p:sldId id="758" r:id="rId73"/>
    <p:sldId id="698" r:id="rId74"/>
    <p:sldId id="759" r:id="rId75"/>
    <p:sldId id="773" r:id="rId76"/>
    <p:sldId id="772" r:id="rId77"/>
    <p:sldId id="760" r:id="rId78"/>
    <p:sldId id="761" r:id="rId79"/>
    <p:sldId id="762" r:id="rId80"/>
    <p:sldId id="763" r:id="rId81"/>
    <p:sldId id="764" r:id="rId82"/>
    <p:sldId id="770" r:id="rId83"/>
    <p:sldId id="771" r:id="rId84"/>
    <p:sldId id="765" r:id="rId85"/>
    <p:sldId id="766" r:id="rId86"/>
    <p:sldId id="767" r:id="rId87"/>
    <p:sldId id="768" r:id="rId88"/>
    <p:sldId id="769" r:id="rId8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1"/>
      <p:bold r:id="rId92"/>
      <p:italic r:id="rId93"/>
      <p:boldItalic r:id="rId9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sson 1" id="{28DBC4F3-A67C-47D5-847B-D58815327E7E}">
          <p14:sldIdLst>
            <p14:sldId id="256"/>
            <p14:sldId id="258"/>
            <p14:sldId id="700"/>
            <p14:sldId id="699"/>
            <p14:sldId id="701"/>
            <p14:sldId id="702"/>
            <p14:sldId id="703"/>
            <p14:sldId id="704"/>
            <p14:sldId id="706"/>
            <p14:sldId id="707"/>
            <p14:sldId id="708"/>
            <p14:sldId id="690"/>
          </p14:sldIdLst>
        </p14:section>
        <p14:section name="Lesson 2" id="{32E03E0D-77CA-4D4D-A814-F5A7FF0AE5CC}">
          <p14:sldIdLst>
            <p14:sldId id="774"/>
            <p14:sldId id="691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20"/>
            <p14:sldId id="719"/>
            <p14:sldId id="721"/>
            <p14:sldId id="722"/>
            <p14:sldId id="723"/>
            <p14:sldId id="724"/>
            <p14:sldId id="692"/>
          </p14:sldIdLst>
        </p14:section>
        <p14:section name="Lesson 3" id="{D6126296-D833-4321-A890-4E03AD0ACDCA}">
          <p14:sldIdLst>
            <p14:sldId id="775"/>
            <p14:sldId id="693"/>
            <p14:sldId id="726"/>
            <p14:sldId id="727"/>
            <p14:sldId id="725"/>
            <p14:sldId id="728"/>
            <p14:sldId id="730"/>
            <p14:sldId id="729"/>
            <p14:sldId id="732"/>
            <p14:sldId id="733"/>
            <p14:sldId id="734"/>
            <p14:sldId id="735"/>
            <p14:sldId id="736"/>
            <p14:sldId id="737"/>
            <p14:sldId id="738"/>
            <p14:sldId id="694"/>
          </p14:sldIdLst>
        </p14:section>
        <p14:section name="Lesson 4" id="{A53EE0E8-1993-464B-BF7A-920CF57DFA99}">
          <p14:sldIdLst>
            <p14:sldId id="776"/>
            <p14:sldId id="695"/>
            <p14:sldId id="739"/>
            <p14:sldId id="740"/>
            <p14:sldId id="741"/>
            <p14:sldId id="742"/>
            <p14:sldId id="743"/>
            <p14:sldId id="744"/>
            <p14:sldId id="745"/>
            <p14:sldId id="746"/>
            <p14:sldId id="696"/>
          </p14:sldIdLst>
        </p14:section>
        <p14:section name="Lesson 5" id="{BEDE1CAD-0265-4A5D-B4F1-F00C329A7421}">
          <p14:sldIdLst>
            <p14:sldId id="777"/>
            <p14:sldId id="697"/>
            <p14:sldId id="747"/>
            <p14:sldId id="748"/>
            <p14:sldId id="749"/>
            <p14:sldId id="750"/>
            <p14:sldId id="751"/>
            <p14:sldId id="752"/>
            <p14:sldId id="753"/>
            <p14:sldId id="754"/>
            <p14:sldId id="755"/>
            <p14:sldId id="756"/>
            <p14:sldId id="757"/>
            <p14:sldId id="758"/>
            <p14:sldId id="698"/>
          </p14:sldIdLst>
        </p14:section>
        <p14:section name="Review Game Questions" id="{7C82E08E-F632-4ED9-9013-6804872590BE}">
          <p14:sldIdLst>
            <p14:sldId id="759"/>
            <p14:sldId id="773"/>
            <p14:sldId id="772"/>
            <p14:sldId id="760"/>
            <p14:sldId id="761"/>
            <p14:sldId id="762"/>
            <p14:sldId id="763"/>
            <p14:sldId id="764"/>
            <p14:sldId id="770"/>
            <p14:sldId id="771"/>
            <p14:sldId id="765"/>
            <p14:sldId id="766"/>
            <p14:sldId id="767"/>
            <p14:sldId id="768"/>
            <p14:sldId id="7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E2E2E2"/>
    <a:srgbClr val="544365"/>
    <a:srgbClr val="9B87AF"/>
    <a:srgbClr val="D5CDDD"/>
    <a:srgbClr val="9E7DB9"/>
    <a:srgbClr val="2F1444"/>
    <a:srgbClr val="42392A"/>
    <a:srgbClr val="F6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E3CEE-B41F-4571-8447-5D9AB5E3457B}" v="116" dt="2018-12-17T16:33:54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86391" autoAdjust="0"/>
  </p:normalViewPr>
  <p:slideViewPr>
    <p:cSldViewPr>
      <p:cViewPr varScale="1">
        <p:scale>
          <a:sx n="112" d="100"/>
          <a:sy n="112" d="100"/>
        </p:scale>
        <p:origin x="60" y="1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3.fntdata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font" Target="fonts/font1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4.fntdata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096A22-878C-44FD-A811-BAC384802EB8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Fro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38350"/>
            <a:ext cx="7772400" cy="2514600"/>
          </a:xfrm>
        </p:spPr>
        <p:txBody>
          <a:bodyPr anchor="t"/>
          <a:lstStyle>
            <a:lvl1pPr>
              <a:lnSpc>
                <a:spcPct val="85000"/>
              </a:lnSpc>
              <a:defRPr sz="7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971550"/>
            <a:ext cx="6400800" cy="4762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spc="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LESSON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 marL="0" indent="0" algn="ctr">
              <a:lnSpc>
                <a:spcPct val="80000"/>
              </a:lnSpc>
              <a:tabLst>
                <a:tab pos="0" algn="l"/>
              </a:tabLst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809750"/>
            <a:ext cx="6629400" cy="3013472"/>
          </a:xfrm>
        </p:spPr>
        <p:txBody>
          <a:bodyPr/>
          <a:lstStyle>
            <a:lvl1pPr marL="457200" indent="-457200">
              <a:spcBef>
                <a:spcPts val="1800"/>
              </a:spcBef>
              <a:spcAft>
                <a:spcPts val="0"/>
              </a:spcAft>
              <a:buNone/>
              <a:tabLst>
                <a:tab pos="457200" algn="l"/>
              </a:tabLst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 Single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38350"/>
            <a:ext cx="8229600" cy="1066800"/>
          </a:xfrm>
        </p:spPr>
        <p:txBody>
          <a:bodyPr/>
          <a:lstStyle>
            <a:lvl1pPr marL="685800" indent="-685800" algn="ctr">
              <a:lnSpc>
                <a:spcPct val="80000"/>
              </a:lnSpc>
              <a:tabLst>
                <a:tab pos="685800" algn="l"/>
              </a:tabLst>
              <a:defRPr sz="45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219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82643-8930-466E-9F44-41065714CC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300" y="514350"/>
            <a:ext cx="6629400" cy="4191000"/>
          </a:xfrm>
        </p:spPr>
        <p:txBody>
          <a:bodyPr anchor="ctr">
            <a:normAutofit/>
          </a:bodyPr>
          <a:lstStyle>
            <a:lvl1pPr marL="0" indent="0" algn="l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None/>
              <a:defRPr sz="3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67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E7235-9ECA-40EE-B45A-1C8168972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758952"/>
            <a:ext cx="8229600" cy="36255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Review Question</a:t>
            </a:r>
          </a:p>
        </p:txBody>
      </p:sp>
    </p:spTree>
    <p:extLst>
      <p:ext uri="{BB962C8B-B14F-4D97-AF65-F5344CB8AC3E}">
        <p14:creationId xmlns:p14="http://schemas.microsoft.com/office/powerpoint/2010/main" val="41088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E0043-D513-4282-AF35-BD26533761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69" y="3638550"/>
            <a:ext cx="2518461" cy="832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E048-2861-499B-8B8D-92BD2ED4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FFDBE-1365-47B9-A91C-8A5C231DE6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CC61A-3D63-4796-9357-27ADD463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01477-5AEE-4576-AE28-5BCF0F0B0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AB207-70F4-46EC-9A23-F1D5E3F1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9776-339D-491E-9835-6CE621C5C1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2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200150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8" r:id="rId4"/>
    <p:sldLayoutId id="2147483655" r:id="rId5"/>
    <p:sldLayoutId id="2147483660" r:id="rId6"/>
    <p:sldLayoutId id="2147483661" r:id="rId7"/>
    <p:sldLayoutId id="2147483656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84.xml"/><Relationship Id="rId13" Type="http://schemas.openxmlformats.org/officeDocument/2006/relationships/slide" Target="slide88.xml"/><Relationship Id="rId3" Type="http://schemas.openxmlformats.org/officeDocument/2006/relationships/slide" Target="slide80.xml"/><Relationship Id="rId7" Type="http://schemas.openxmlformats.org/officeDocument/2006/relationships/slide" Target="slide81.xml"/><Relationship Id="rId12" Type="http://schemas.openxmlformats.org/officeDocument/2006/relationships/slide" Target="slide85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8.xml"/><Relationship Id="rId11" Type="http://schemas.openxmlformats.org/officeDocument/2006/relationships/slide" Target="slide82.xml"/><Relationship Id="rId5" Type="http://schemas.openxmlformats.org/officeDocument/2006/relationships/slide" Target="slide86.xml"/><Relationship Id="rId10" Type="http://schemas.openxmlformats.org/officeDocument/2006/relationships/slide" Target="slide79.xml"/><Relationship Id="rId4" Type="http://schemas.openxmlformats.org/officeDocument/2006/relationships/slide" Target="slide83.xml"/><Relationship Id="rId9" Type="http://schemas.openxmlformats.org/officeDocument/2006/relationships/slide" Target="slide8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3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FF6D8-46D2-4A9E-B3D4-F1569695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Intimacy, Not Selfishness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8FEE9C-97DF-49E6-AB69-8B5B530F0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God created humans—their sexuality included—He declared that act of creation as good.</a:t>
            </a:r>
          </a:p>
        </p:txBody>
      </p:sp>
    </p:spTree>
    <p:extLst>
      <p:ext uri="{BB962C8B-B14F-4D97-AF65-F5344CB8AC3E}">
        <p14:creationId xmlns:p14="http://schemas.microsoft.com/office/powerpoint/2010/main" val="216710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FF6D8-46D2-4A9E-B3D4-F1569695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Interdependence, Not Conflict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8FEE9C-97DF-49E6-AB69-8B5B530F0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God designed men and women with differences.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differences form a more complete picture of His image.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 Corinthians 11:11–12</a:t>
            </a:r>
          </a:p>
        </p:txBody>
      </p:sp>
    </p:spTree>
    <p:extLst>
      <p:ext uri="{BB962C8B-B14F-4D97-AF65-F5344CB8AC3E}">
        <p14:creationId xmlns:p14="http://schemas.microsoft.com/office/powerpoint/2010/main" val="88977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3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8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B32D-8AB1-4EDB-B2F6-37E68C9457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Wrong Views of Sexual Activity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2F1A598-2C32-4B46-9E0D-9A8809081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23735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80581D-BBD3-4C85-82A1-FBA5F832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tabLst/>
            </a:pPr>
            <a:r>
              <a:rPr lang="en-US" b="0" dirty="0"/>
              <a:t>Wrong Views:</a:t>
            </a:r>
            <a:br>
              <a:rPr lang="en-US" b="0" dirty="0"/>
            </a:br>
            <a:r>
              <a:rPr lang="en-US" dirty="0"/>
              <a:t>Sexual Activity Gives Power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CE93AF-C419-43D3-8836-DF6A68B77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means to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display of strength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Sexual encounters are “conquests”</a:t>
            </a:r>
          </a:p>
        </p:txBody>
      </p:sp>
    </p:spTree>
    <p:extLst>
      <p:ext uri="{BB962C8B-B14F-4D97-AF65-F5344CB8AC3E}">
        <p14:creationId xmlns:p14="http://schemas.microsoft.com/office/powerpoint/2010/main" val="34371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80581D-BBD3-4C85-82A1-FBA5F832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Wrong Views:</a:t>
            </a:r>
            <a:br>
              <a:rPr lang="en-US" b="0" dirty="0"/>
            </a:br>
            <a:r>
              <a:rPr lang="en-US" dirty="0"/>
              <a:t>Sexual Activity Gives Power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CE93AF-C419-43D3-8836-DF6A68B77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view reflects a belief that people are merely objects to be used, rather than persons made in God’s image.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 Samuel 13:11–17</a:t>
            </a:r>
          </a:p>
        </p:txBody>
      </p:sp>
    </p:spTree>
    <p:extLst>
      <p:ext uri="{BB962C8B-B14F-4D97-AF65-F5344CB8AC3E}">
        <p14:creationId xmlns:p14="http://schemas.microsoft.com/office/powerpoint/2010/main" val="303586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80581D-BBD3-4C85-82A1-FBA5F832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Wrong Views:</a:t>
            </a:r>
            <a:br>
              <a:rPr lang="en-US" b="0" dirty="0"/>
            </a:br>
            <a:r>
              <a:rPr lang="en-US" dirty="0"/>
              <a:t>Sexual Activity Gives Power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CE93AF-C419-43D3-8836-DF6A68B77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Christ calls on His followers to control their strength and use it to serve others, not to abuse them.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Sexual intimacy only works when spouses willingly submit themselves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39860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2099C-4D58-41FC-8E97-07B6E0645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 Corinthians 13:4–7</a:t>
            </a:r>
          </a:p>
          <a:p>
            <a:endParaRPr lang="en-US" b="1" dirty="0"/>
          </a:p>
          <a:p>
            <a:r>
              <a:rPr lang="en-US" dirty="0"/>
              <a:t>What does love looks like?</a:t>
            </a:r>
          </a:p>
        </p:txBody>
      </p:sp>
    </p:spTree>
    <p:extLst>
      <p:ext uri="{BB962C8B-B14F-4D97-AF65-F5344CB8AC3E}">
        <p14:creationId xmlns:p14="http://schemas.microsoft.com/office/powerpoint/2010/main" val="17848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80581D-BBD3-4C85-82A1-FBA5F832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Wrong Views: </a:t>
            </a:r>
            <a:br>
              <a:rPr lang="en-US" dirty="0"/>
            </a:br>
            <a:r>
              <a:rPr lang="en-US" dirty="0"/>
              <a:t>Sexual Activity Gives Worth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CE93AF-C419-43D3-8836-DF6A68B77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“A sexually active person is more socially adjusted or capable.”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“Without sex, a person can’t understand love or joy or human intimacy.”</a:t>
            </a:r>
          </a:p>
        </p:txBody>
      </p:sp>
    </p:spTree>
    <p:extLst>
      <p:ext uri="{BB962C8B-B14F-4D97-AF65-F5344CB8AC3E}">
        <p14:creationId xmlns:p14="http://schemas.microsoft.com/office/powerpoint/2010/main" val="53621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B32D-8AB1-4EDB-B2F6-37E68C9457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Spiritual </a:t>
            </a:r>
            <a:br>
              <a:rPr lang="en-US" dirty="0"/>
            </a:br>
            <a:r>
              <a:rPr lang="en-US" dirty="0"/>
              <a:t>Self-Discipline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2F1A598-2C32-4B46-9E0D-9A8809081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124212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80581D-BBD3-4C85-82A1-FBA5F832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Wrong Views: </a:t>
            </a:r>
            <a:br>
              <a:rPr lang="en-US" dirty="0"/>
            </a:br>
            <a:r>
              <a:rPr lang="en-US" dirty="0"/>
              <a:t>Sexual Activity Gives Worth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CE93AF-C419-43D3-8836-DF6A68B77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view, sex isn’t just </a:t>
            </a:r>
            <a:r>
              <a:rPr lang="en-US" i="1" dirty="0"/>
              <a:t>accepted </a:t>
            </a:r>
            <a:r>
              <a:rPr lang="en-US" dirty="0"/>
              <a:t>in a dating relationship, but </a:t>
            </a:r>
            <a:r>
              <a:rPr lang="en-US" i="1" dirty="0"/>
              <a:t>expected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6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80581D-BBD3-4C85-82A1-FBA5F832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Wrong Views: </a:t>
            </a:r>
            <a:br>
              <a:rPr lang="en-US" dirty="0"/>
            </a:br>
            <a:r>
              <a:rPr lang="en-US" dirty="0"/>
              <a:t>Sexual Activity Gives Worth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CE93AF-C419-43D3-8836-DF6A68B77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view is part of our old flesh and the </a:t>
            </a:r>
            <a:r>
              <a:rPr lang="en-US" i="1" dirty="0"/>
              <a:t>world system</a:t>
            </a:r>
            <a:r>
              <a:rPr lang="en-US" dirty="0"/>
              <a:t>—the corrupt mass of philosophy and culture that naturally opposes God.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Colossians 3:5–7</a:t>
            </a:r>
          </a:p>
        </p:txBody>
      </p:sp>
    </p:spTree>
    <p:extLst>
      <p:ext uri="{BB962C8B-B14F-4D97-AF65-F5344CB8AC3E}">
        <p14:creationId xmlns:p14="http://schemas.microsoft.com/office/powerpoint/2010/main" val="194722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2099C-4D58-41FC-8E97-07B6E0645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possible to accept the world’s values as well as God’s?</a:t>
            </a:r>
          </a:p>
        </p:txBody>
      </p:sp>
    </p:spTree>
    <p:extLst>
      <p:ext uri="{BB962C8B-B14F-4D97-AF65-F5344CB8AC3E}">
        <p14:creationId xmlns:p14="http://schemas.microsoft.com/office/powerpoint/2010/main" val="11337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80581D-BBD3-4C85-82A1-FBA5F832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Wrong Views: </a:t>
            </a:r>
            <a:br>
              <a:rPr lang="en-US" dirty="0"/>
            </a:br>
            <a:r>
              <a:rPr lang="en-US" dirty="0"/>
              <a:t>Sexual Activity Is a Need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CE93AF-C419-43D3-8836-DF6A68B77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Proverbs 6:30–32</a:t>
            </a:r>
          </a:p>
        </p:txBody>
      </p:sp>
    </p:spTree>
    <p:extLst>
      <p:ext uri="{BB962C8B-B14F-4D97-AF65-F5344CB8AC3E}">
        <p14:creationId xmlns:p14="http://schemas.microsoft.com/office/powerpoint/2010/main" val="26407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80581D-BBD3-4C85-82A1-FBA5F832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Wrong Views: </a:t>
            </a:r>
            <a:br>
              <a:rPr lang="en-US" dirty="0"/>
            </a:br>
            <a:r>
              <a:rPr lang="en-US" dirty="0"/>
              <a:t>Sexual Activity Is a Need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CE93AF-C419-43D3-8836-DF6A68B77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“Since our bodies have sexual components, then sexual activity is a mere bodily function.”</a:t>
            </a:r>
          </a:p>
        </p:txBody>
      </p:sp>
    </p:spTree>
    <p:extLst>
      <p:ext uri="{BB962C8B-B14F-4D97-AF65-F5344CB8AC3E}">
        <p14:creationId xmlns:p14="http://schemas.microsoft.com/office/powerpoint/2010/main" val="112125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80581D-BBD3-4C85-82A1-FBA5F832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Wrong Views: </a:t>
            </a:r>
            <a:br>
              <a:rPr lang="en-US" dirty="0"/>
            </a:br>
            <a:r>
              <a:rPr lang="en-US" dirty="0"/>
              <a:t>Sexual Activity Is a Need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CE93AF-C419-43D3-8836-DF6A68B77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Emphasizes our physical nature to the exclusion of the spiritual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“Humans are animals acting on instinct.”</a:t>
            </a:r>
          </a:p>
        </p:txBody>
      </p:sp>
    </p:spTree>
    <p:extLst>
      <p:ext uri="{BB962C8B-B14F-4D97-AF65-F5344CB8AC3E}">
        <p14:creationId xmlns:p14="http://schemas.microsoft.com/office/powerpoint/2010/main" val="27023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80581D-BBD3-4C85-82A1-FBA5F832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Wrong Views: </a:t>
            </a:r>
            <a:br>
              <a:rPr lang="en-US" dirty="0"/>
            </a:br>
            <a:r>
              <a:rPr lang="en-US" dirty="0"/>
              <a:t>Sexual Activity Is a Need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CE93AF-C419-43D3-8836-DF6A68B77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 Corinthians 9:24–27</a:t>
            </a:r>
          </a:p>
        </p:txBody>
      </p:sp>
    </p:spTree>
    <p:extLst>
      <p:ext uri="{BB962C8B-B14F-4D97-AF65-F5344CB8AC3E}">
        <p14:creationId xmlns:p14="http://schemas.microsoft.com/office/powerpoint/2010/main" val="27255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AB303-4D2E-4349-8943-73113372C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 Corinthians 6:12–13</a:t>
            </a:r>
          </a:p>
          <a:p>
            <a:r>
              <a:rPr lang="en-US" b="1" dirty="0"/>
              <a:t> </a:t>
            </a:r>
          </a:p>
          <a:p>
            <a:r>
              <a:rPr lang="en-US" dirty="0"/>
              <a:t>How would you explain</a:t>
            </a:r>
          </a:p>
          <a:p>
            <a:r>
              <a:rPr lang="en-US" dirty="0"/>
              <a:t>the principle of this verse in your own words?</a:t>
            </a:r>
          </a:p>
        </p:txBody>
      </p:sp>
    </p:spTree>
    <p:extLst>
      <p:ext uri="{BB962C8B-B14F-4D97-AF65-F5344CB8AC3E}">
        <p14:creationId xmlns:p14="http://schemas.microsoft.com/office/powerpoint/2010/main" val="157409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80581D-BBD3-4C85-82A1-FBA5F832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Wrong Views: </a:t>
            </a:r>
            <a:br>
              <a:rPr lang="en-US" dirty="0"/>
            </a:br>
            <a:r>
              <a:rPr lang="en-US" dirty="0"/>
              <a:t>Sexual Activity Is Impure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CE93AF-C419-43D3-8836-DF6A68B77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“Privacy exists only for bad things.”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Sex as a “necessary evil”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“Sex should be rejected as a hindrance to spiritual purity.”</a:t>
            </a:r>
          </a:p>
        </p:txBody>
      </p:sp>
    </p:spTree>
    <p:extLst>
      <p:ext uri="{BB962C8B-B14F-4D97-AF65-F5344CB8AC3E}">
        <p14:creationId xmlns:p14="http://schemas.microsoft.com/office/powerpoint/2010/main" val="39806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80581D-BBD3-4C85-82A1-FBA5F832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Wrong Views: </a:t>
            </a:r>
            <a:br>
              <a:rPr lang="en-US" dirty="0"/>
            </a:br>
            <a:r>
              <a:rPr lang="en-US" dirty="0"/>
              <a:t>Sexual Activity Is Impure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CE93AF-C419-43D3-8836-DF6A68B77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Sexual activity in marriage is private because it is exclusive.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Illustration: The Song of Songs</a:t>
            </a:r>
          </a:p>
        </p:txBody>
      </p:sp>
    </p:spTree>
    <p:extLst>
      <p:ext uri="{BB962C8B-B14F-4D97-AF65-F5344CB8AC3E}">
        <p14:creationId xmlns:p14="http://schemas.microsoft.com/office/powerpoint/2010/main" val="25538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485DBF-FA85-4EFD-8099-6DF84D8B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Terms</a:t>
            </a:r>
          </a:p>
        </p:txBody>
      </p:sp>
    </p:spTree>
    <p:extLst>
      <p:ext uri="{BB962C8B-B14F-4D97-AF65-F5344CB8AC3E}">
        <p14:creationId xmlns:p14="http://schemas.microsoft.com/office/powerpoint/2010/main" val="150192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80581D-BBD3-4C85-82A1-FBA5F832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Wrong Views: </a:t>
            </a:r>
            <a:br>
              <a:rPr lang="en-US" dirty="0"/>
            </a:br>
            <a:r>
              <a:rPr lang="en-US" dirty="0"/>
              <a:t>Sexual Activity Is Impure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CE93AF-C419-43D3-8836-DF6A68B77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God designed women and men with the capacity to enjoy each other through sexual activity.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 Corinthians 7:1–5</a:t>
            </a:r>
          </a:p>
        </p:txBody>
      </p:sp>
    </p:spTree>
    <p:extLst>
      <p:ext uri="{BB962C8B-B14F-4D97-AF65-F5344CB8AC3E}">
        <p14:creationId xmlns:p14="http://schemas.microsoft.com/office/powerpoint/2010/main" val="276798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15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B32D-8AB1-4EDB-B2F6-37E68C9457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Marriage, Part 1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2F1A598-2C32-4B46-9E0D-9A8809081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23625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9F2291-1A64-4EF2-AB91-BA62BDF7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Marriage?</a:t>
            </a:r>
          </a:p>
        </p:txBody>
      </p:sp>
    </p:spTree>
    <p:extLst>
      <p:ext uri="{BB962C8B-B14F-4D97-AF65-F5344CB8AC3E}">
        <p14:creationId xmlns:p14="http://schemas.microsoft.com/office/powerpoint/2010/main" val="198086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4DBFB-E916-4090-B00D-15176480E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define marriage in your own words?</a:t>
            </a:r>
          </a:p>
        </p:txBody>
      </p:sp>
    </p:spTree>
    <p:extLst>
      <p:ext uri="{BB962C8B-B14F-4D97-AF65-F5344CB8AC3E}">
        <p14:creationId xmlns:p14="http://schemas.microsoft.com/office/powerpoint/2010/main" val="49051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E401B8-31F5-4082-A9E9-078A2405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Marriage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952B0-7758-485F-8A71-EEF337B00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some couples who have lived together for a long time, marriage might just be an extra sign of commitment.</a:t>
            </a:r>
          </a:p>
        </p:txBody>
      </p:sp>
    </p:spTree>
    <p:extLst>
      <p:ext uri="{BB962C8B-B14F-4D97-AF65-F5344CB8AC3E}">
        <p14:creationId xmlns:p14="http://schemas.microsoft.com/office/powerpoint/2010/main" val="331807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E401B8-31F5-4082-A9E9-078A2405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Marriage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952B0-7758-485F-8A71-EEF337B00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Even when we look in Scripture, we find so many poor examples of marriage—polygamy, infidelity, forced marriage.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Matthew 19:3–9</a:t>
            </a:r>
          </a:p>
        </p:txBody>
      </p:sp>
    </p:spTree>
    <p:extLst>
      <p:ext uri="{BB962C8B-B14F-4D97-AF65-F5344CB8AC3E}">
        <p14:creationId xmlns:p14="http://schemas.microsoft.com/office/powerpoint/2010/main" val="140462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E401B8-31F5-4082-A9E9-078A2405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Ideal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952B0-7758-485F-8A71-EEF337B00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352550"/>
            <a:ext cx="6629400" cy="347067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exchange of vows between a man and woman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reflect God’s love and truth to each other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Thereby forming an existential bond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That can often support both spouses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While also perpetuating society</a:t>
            </a:r>
          </a:p>
        </p:txBody>
      </p:sp>
    </p:spTree>
    <p:extLst>
      <p:ext uri="{BB962C8B-B14F-4D97-AF65-F5344CB8AC3E}">
        <p14:creationId xmlns:p14="http://schemas.microsoft.com/office/powerpoint/2010/main" val="39413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4B5B8-A509-46E6-91DF-668F20C5F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marriage different than a long-term relationship?</a:t>
            </a:r>
          </a:p>
        </p:txBody>
      </p:sp>
    </p:spTree>
    <p:extLst>
      <p:ext uri="{BB962C8B-B14F-4D97-AF65-F5344CB8AC3E}">
        <p14:creationId xmlns:p14="http://schemas.microsoft.com/office/powerpoint/2010/main" val="40289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FF6D8-46D2-4A9E-B3D4-F1569695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8FEE9C-97DF-49E6-AB69-8B5B530F0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Refers to the expression of our sex designation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Influenced by sex—our biology—and by our culture and environment</a:t>
            </a:r>
          </a:p>
        </p:txBody>
      </p:sp>
    </p:spTree>
    <p:extLst>
      <p:ext uri="{BB962C8B-B14F-4D97-AF65-F5344CB8AC3E}">
        <p14:creationId xmlns:p14="http://schemas.microsoft.com/office/powerpoint/2010/main" val="7307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E401B8-31F5-4082-A9E9-078A2405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a Godly Marriage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952B0-7758-485F-8A71-EEF337B00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glorify God by reflecting His love and truth—to each spouse, to the children produced in the marriage, and to the rest of the community.</a:t>
            </a:r>
          </a:p>
        </p:txBody>
      </p:sp>
    </p:spTree>
    <p:extLst>
      <p:ext uri="{BB962C8B-B14F-4D97-AF65-F5344CB8AC3E}">
        <p14:creationId xmlns:p14="http://schemas.microsoft.com/office/powerpoint/2010/main" val="31602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E401B8-31F5-4082-A9E9-078A2405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Functions of a Godly Marriage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952B0-7758-485F-8A71-EEF337B00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Functions explain what the thing </a:t>
            </a:r>
            <a:r>
              <a:rPr lang="en-US" i="1" dirty="0"/>
              <a:t>does </a:t>
            </a:r>
            <a:r>
              <a:rPr lang="en-US" dirty="0"/>
              <a:t>or </a:t>
            </a:r>
            <a:r>
              <a:rPr lang="en-US" i="1" dirty="0"/>
              <a:t>produces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13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E401B8-31F5-4082-A9E9-078A2405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Functions of a Godly Marriage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952B0-7758-485F-8A71-EEF337B00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 and Cooperation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Genesis 2:18</a:t>
            </a:r>
          </a:p>
        </p:txBody>
      </p:sp>
    </p:spTree>
    <p:extLst>
      <p:ext uri="{BB962C8B-B14F-4D97-AF65-F5344CB8AC3E}">
        <p14:creationId xmlns:p14="http://schemas.microsoft.com/office/powerpoint/2010/main" val="468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E401B8-31F5-4082-A9E9-078A2405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Functions of a Godly Marriage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952B0-7758-485F-8A71-EEF337B00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Companionship and Enjoyment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 Corinthians 7:3–4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619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E401B8-31F5-4082-A9E9-078A2405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Functions of a Godly Marriage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952B0-7758-485F-8A71-EEF337B00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Childbearing and Childrearing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6243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4A6A-6C15-47E8-942A-0A8DDC02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Qualifications About Marriage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F7BD3-C7C3-4931-B5D9-7CD8CAE21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Marriage Isn’t for Everyone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Marriage Is Tough</a:t>
            </a:r>
          </a:p>
        </p:txBody>
      </p:sp>
    </p:spTree>
    <p:extLst>
      <p:ext uri="{BB962C8B-B14F-4D97-AF65-F5344CB8AC3E}">
        <p14:creationId xmlns:p14="http://schemas.microsoft.com/office/powerpoint/2010/main" val="2879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943C1-0189-4533-89F1-C4521BCA2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think the idea of </a:t>
            </a:r>
            <a:br>
              <a:rPr lang="en-US" dirty="0"/>
            </a:br>
            <a:r>
              <a:rPr lang="en-US" dirty="0"/>
              <a:t>“falling in love” is legitimate?</a:t>
            </a:r>
          </a:p>
        </p:txBody>
      </p:sp>
    </p:spTree>
    <p:extLst>
      <p:ext uri="{BB962C8B-B14F-4D97-AF65-F5344CB8AC3E}">
        <p14:creationId xmlns:p14="http://schemas.microsoft.com/office/powerpoint/2010/main" val="32354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8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7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B32D-8AB1-4EDB-B2F6-37E68C9457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Marriage, Part 2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2F1A598-2C32-4B46-9E0D-9A8809081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89264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FF6D8-46D2-4A9E-B3D4-F1569695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8FEE9C-97DF-49E6-AB69-8B5B530F0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Acts by which people express physical attraction toward each 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Actions and words intended to stir up or fulfill sexual desire</a:t>
            </a:r>
          </a:p>
        </p:txBody>
      </p:sp>
    </p:spTree>
    <p:extLst>
      <p:ext uri="{BB962C8B-B14F-4D97-AF65-F5344CB8AC3E}">
        <p14:creationId xmlns:p14="http://schemas.microsoft.com/office/powerpoint/2010/main" val="4530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8EBA45-BA5E-470D-9F25-BED48707B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Intimacy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4B076C-A9F0-4ED9-85E3-AFC84B1FE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Intellectual Intimacy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Emotional Intimacy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Spiritual Intimacy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Physical Intimacy</a:t>
            </a:r>
          </a:p>
        </p:txBody>
      </p:sp>
    </p:spTree>
    <p:extLst>
      <p:ext uri="{BB962C8B-B14F-4D97-AF65-F5344CB8AC3E}">
        <p14:creationId xmlns:p14="http://schemas.microsoft.com/office/powerpoint/2010/main" val="416691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8EBA45-BA5E-470D-9F25-BED48707B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Nurture Intimacy</a:t>
            </a:r>
          </a:p>
        </p:txBody>
      </p:sp>
    </p:spTree>
    <p:extLst>
      <p:ext uri="{BB962C8B-B14F-4D97-AF65-F5344CB8AC3E}">
        <p14:creationId xmlns:p14="http://schemas.microsoft.com/office/powerpoint/2010/main" val="400823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943C1-0189-4533-89F1-C4521BCA2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is sexual activity moral so long as it takes place between a husband and wife?</a:t>
            </a:r>
          </a:p>
        </p:txBody>
      </p:sp>
    </p:spTree>
    <p:extLst>
      <p:ext uri="{BB962C8B-B14F-4D97-AF65-F5344CB8AC3E}">
        <p14:creationId xmlns:p14="http://schemas.microsoft.com/office/powerpoint/2010/main" val="298535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8EBA45-BA5E-470D-9F25-BED48707B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Nurture Intimacy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4B076C-A9F0-4ED9-85E3-AFC84B1FE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environment of grace, created through self-discipline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4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8EBA45-BA5E-470D-9F25-BED48707B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Nurture Intimacy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4B076C-A9F0-4ED9-85E3-AFC84B1FE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Obedience to the Spirit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Understanding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Fidelity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Discretion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8EBA45-BA5E-470D-9F25-BED48707B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Nurture Intimacy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4B076C-A9F0-4ED9-85E3-AFC84B1FE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9899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8EBA45-BA5E-470D-9F25-BED48707B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Commitment to Honor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4B076C-A9F0-4ED9-85E3-AFC84B1FE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assure our spouse that we will love and accept all of them.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assure our spouse that we will not force them to do what they should not do—or do not want to do.</a:t>
            </a:r>
          </a:p>
        </p:txBody>
      </p:sp>
    </p:spTree>
    <p:extLst>
      <p:ext uri="{BB962C8B-B14F-4D97-AF65-F5344CB8AC3E}">
        <p14:creationId xmlns:p14="http://schemas.microsoft.com/office/powerpoint/2010/main" val="10786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8EBA45-BA5E-470D-9F25-BED48707B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Commitment to Honor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4B076C-A9F0-4ED9-85E3-AFC84B1FE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assure our spouse that they can open up to us completely.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assure them that we want to attune our sexuality to theirs.</a:t>
            </a:r>
          </a:p>
        </p:txBody>
      </p:sp>
    </p:spTree>
    <p:extLst>
      <p:ext uri="{BB962C8B-B14F-4D97-AF65-F5344CB8AC3E}">
        <p14:creationId xmlns:p14="http://schemas.microsoft.com/office/powerpoint/2010/main" val="384671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0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4ED98-715B-438B-A0FC-855608A0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OK to flirt with others?</a:t>
            </a:r>
          </a:p>
        </p:txBody>
      </p:sp>
    </p:spTree>
    <p:extLst>
      <p:ext uri="{BB962C8B-B14F-4D97-AF65-F5344CB8AC3E}">
        <p14:creationId xmlns:p14="http://schemas.microsoft.com/office/powerpoint/2010/main" val="105875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B32D-8AB1-4EDB-B2F6-37E68C9457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2F1A598-2C32-4B46-9E0D-9A8809081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51672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2F497-D31D-4328-860E-D58C54DF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Severity of Sexual Sin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42D05C-D35E-4B08-86F4-6970CE17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Proverbs 6:27–29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Sexual sin offends God.</a:t>
            </a:r>
          </a:p>
          <a:p>
            <a:pPr lvl="1"/>
            <a:r>
              <a:rPr lang="en-US" b="0" dirty="0"/>
              <a:t>God grieves over our sin.</a:t>
            </a:r>
          </a:p>
          <a:p>
            <a:pPr lvl="1"/>
            <a:r>
              <a:rPr lang="en-US" b="0" dirty="0"/>
              <a:t>God judges sin.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5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2F497-D31D-4328-860E-D58C54DF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Severity of Sexual Sin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42D05C-D35E-4B08-86F4-6970CE17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Sexual sin harms you</a:t>
            </a:r>
          </a:p>
          <a:p>
            <a:pPr lvl="1"/>
            <a:r>
              <a:rPr lang="en-US" b="0" dirty="0"/>
              <a:t>Proverbs 7:6–27</a:t>
            </a:r>
          </a:p>
        </p:txBody>
      </p:sp>
    </p:spTree>
    <p:extLst>
      <p:ext uri="{BB962C8B-B14F-4D97-AF65-F5344CB8AC3E}">
        <p14:creationId xmlns:p14="http://schemas.microsoft.com/office/powerpoint/2010/main" val="14726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2F497-D31D-4328-860E-D58C54DF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Severity of Sexual Sin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42D05C-D35E-4B08-86F4-6970CE17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Sexual sin harms others</a:t>
            </a:r>
          </a:p>
          <a:p>
            <a:pPr lvl="1"/>
            <a:r>
              <a:rPr lang="en-US" b="0" dirty="0"/>
              <a:t>Sin can destroy the trust that others place in us.</a:t>
            </a:r>
          </a:p>
          <a:p>
            <a:pPr lvl="1"/>
            <a:r>
              <a:rPr lang="en-US" b="0" dirty="0"/>
              <a:t>It can lead others to pursue the same sin.</a:t>
            </a:r>
          </a:p>
        </p:txBody>
      </p:sp>
    </p:spTree>
    <p:extLst>
      <p:ext uri="{BB962C8B-B14F-4D97-AF65-F5344CB8AC3E}">
        <p14:creationId xmlns:p14="http://schemas.microsoft.com/office/powerpoint/2010/main" val="377371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2F497-D31D-4328-860E-D58C54DF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Our Sin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42D05C-D35E-4B08-86F4-6970CE17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Repentance</a:t>
            </a:r>
          </a:p>
          <a:p>
            <a:pPr lvl="1"/>
            <a:r>
              <a:rPr lang="en-US" b="0" dirty="0"/>
              <a:t>A change in belief, a choice to acknowledge and accept God’s truth about our sin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Rejection</a:t>
            </a:r>
          </a:p>
        </p:txBody>
      </p:sp>
    </p:spTree>
    <p:extLst>
      <p:ext uri="{BB962C8B-B14F-4D97-AF65-F5344CB8AC3E}">
        <p14:creationId xmlns:p14="http://schemas.microsoft.com/office/powerpoint/2010/main" val="395950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A304F-C0EB-4B3C-AABB-41A29F2DA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 Corinthians 7:8–13</a:t>
            </a:r>
          </a:p>
          <a:p>
            <a:endParaRPr lang="en-US" dirty="0"/>
          </a:p>
          <a:p>
            <a:r>
              <a:rPr lang="en-US" dirty="0"/>
              <a:t>According to verse 10, what is the difference between a godly response to sin and a worldly one?</a:t>
            </a:r>
          </a:p>
        </p:txBody>
      </p:sp>
    </p:spTree>
    <p:extLst>
      <p:ext uri="{BB962C8B-B14F-4D97-AF65-F5344CB8AC3E}">
        <p14:creationId xmlns:p14="http://schemas.microsoft.com/office/powerpoint/2010/main" val="14771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6DC30-AC89-4A37-95C6-33810D0A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Another’s Sin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29D94-2827-45A7-B281-24CC0E30B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 are not responsible for other people’s sin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People may harm you, but no one can defile you</a:t>
            </a:r>
          </a:p>
          <a:p>
            <a:pPr lvl="1"/>
            <a:r>
              <a:rPr lang="en-US" b="0" dirty="0"/>
              <a:t>Mark 7:14–23</a:t>
            </a:r>
          </a:p>
        </p:txBody>
      </p:sp>
    </p:spTree>
    <p:extLst>
      <p:ext uri="{BB962C8B-B14F-4D97-AF65-F5344CB8AC3E}">
        <p14:creationId xmlns:p14="http://schemas.microsoft.com/office/powerpoint/2010/main" val="202916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6DC30-AC89-4A37-95C6-33810D0A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Another’s Sin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29D94-2827-45A7-B281-24CC0E30B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Christ loves the hurting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625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813D-A4C0-4F9E-8155-5D838FD8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Temptation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60705-E4FE-4C07-AB4B-A467BADD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Trace sin back to your heart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Put up a fight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3AAF5-3D9B-4AD2-945D-B4826BA2A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Matthew 5:27–30</a:t>
            </a:r>
          </a:p>
          <a:p>
            <a:endParaRPr lang="en-US" b="1" dirty="0"/>
          </a:p>
          <a:p>
            <a:r>
              <a:rPr lang="en-US" dirty="0"/>
              <a:t>Is it possible to sin even if you arguably haven’t hurt someone else?</a:t>
            </a:r>
          </a:p>
        </p:txBody>
      </p:sp>
    </p:spTree>
    <p:extLst>
      <p:ext uri="{BB962C8B-B14F-4D97-AF65-F5344CB8AC3E}">
        <p14:creationId xmlns:p14="http://schemas.microsoft.com/office/powerpoint/2010/main" val="326043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FF6D8-46D2-4A9E-B3D4-F1569695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8FEE9C-97DF-49E6-AB69-8B5B530F0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Our capacity to offer or respond to sexual activity</a:t>
            </a:r>
          </a:p>
        </p:txBody>
      </p:sp>
    </p:spTree>
    <p:extLst>
      <p:ext uri="{BB962C8B-B14F-4D97-AF65-F5344CB8AC3E}">
        <p14:creationId xmlns:p14="http://schemas.microsoft.com/office/powerpoint/2010/main" val="268816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813D-A4C0-4F9E-8155-5D838FD8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Temptation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60705-E4FE-4C07-AB4B-A467BADD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0" dirty="0"/>
              <a:t>Focus your thoughts instead on something good.</a:t>
            </a:r>
          </a:p>
          <a:p>
            <a:pPr lvl="1"/>
            <a:r>
              <a:rPr lang="en-US" b="0" dirty="0"/>
              <a:t>Don’t make it easy to give in to temptation.</a:t>
            </a:r>
          </a:p>
        </p:txBody>
      </p:sp>
    </p:spTree>
    <p:extLst>
      <p:ext uri="{BB962C8B-B14F-4D97-AF65-F5344CB8AC3E}">
        <p14:creationId xmlns:p14="http://schemas.microsoft.com/office/powerpoint/2010/main" val="94476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813D-A4C0-4F9E-8155-5D838FD8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Temptation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60705-E4FE-4C07-AB4B-A467BADD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0" dirty="0"/>
              <a:t>Consider the consequences of giving in.</a:t>
            </a:r>
          </a:p>
          <a:p>
            <a:pPr lvl="1"/>
            <a:r>
              <a:rPr lang="en-US" b="0" dirty="0"/>
              <a:t>Get help.</a:t>
            </a:r>
          </a:p>
        </p:txBody>
      </p:sp>
    </p:spTree>
    <p:extLst>
      <p:ext uri="{BB962C8B-B14F-4D97-AF65-F5344CB8AC3E}">
        <p14:creationId xmlns:p14="http://schemas.microsoft.com/office/powerpoint/2010/main" val="145857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813D-A4C0-4F9E-8155-5D838FD8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Temptation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60705-E4FE-4C07-AB4B-A467BADD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Rely on God’s Grace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Exercise Self-Control</a:t>
            </a:r>
          </a:p>
          <a:p>
            <a:pPr lvl="1"/>
            <a:r>
              <a:rPr lang="en-US" b="0" dirty="0"/>
              <a:t>1 Corinthians 6:15–20</a:t>
            </a:r>
          </a:p>
          <a:p>
            <a:pPr lvl="1"/>
            <a:r>
              <a:rPr lang="en-US" b="0" dirty="0"/>
              <a:t>Romans 6:11–23</a:t>
            </a:r>
          </a:p>
        </p:txBody>
      </p:sp>
    </p:spTree>
    <p:extLst>
      <p:ext uri="{BB962C8B-B14F-4D97-AF65-F5344CB8AC3E}">
        <p14:creationId xmlns:p14="http://schemas.microsoft.com/office/powerpoint/2010/main" val="37567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7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E5B55E-84DE-4DBB-868C-685369033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432447"/>
              </p:ext>
            </p:extLst>
          </p:nvPr>
        </p:nvGraphicFramePr>
        <p:xfrm>
          <a:off x="152400" y="133350"/>
          <a:ext cx="8839200" cy="48768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82533707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41890079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87708624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837649361"/>
                    </a:ext>
                  </a:extLst>
                </a:gridCol>
              </a:tblGrid>
              <a:tr h="5562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Lesson 1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Lesson 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Lesson 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Lesson 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07708"/>
                  </a:ext>
                </a:extLst>
              </a:tr>
              <a:tr h="14401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  <a:hlinkClick r:id="rId2" action="ppaction://hlinksldjump"/>
                        </a:rPr>
                        <a:t>100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  <a:hlinkClick r:id="rId3" action="ppaction://hlinksldjump"/>
                        </a:rPr>
                        <a:t>100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  <a:hlinkClick r:id="rId4" action="ppaction://hlinksldjump"/>
                        </a:rPr>
                        <a:t>100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  <a:hlinkClick r:id="rId5" action="ppaction://hlinksldjump"/>
                        </a:rPr>
                        <a:t>100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936887"/>
                  </a:ext>
                </a:extLst>
              </a:tr>
              <a:tr h="14401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  <a:hlinkClick r:id="rId6" action="ppaction://hlinksldjump"/>
                        </a:rPr>
                        <a:t>200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  <a:hlinkClick r:id="rId7" action="ppaction://hlinksldjump"/>
                        </a:rPr>
                        <a:t>200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  <a:hlinkClick r:id="rId8" action="ppaction://hlinksldjump"/>
                        </a:rPr>
                        <a:t>200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  <a:hlinkClick r:id="rId9" action="ppaction://hlinksldjump"/>
                        </a:rPr>
                        <a:t>200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211478"/>
                  </a:ext>
                </a:extLst>
              </a:tr>
              <a:tr h="14401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  <a:hlinkClick r:id="rId10" action="ppaction://hlinksldjump"/>
                        </a:rPr>
                        <a:t>300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  <a:hlinkClick r:id="rId11" action="ppaction://hlinksldjump"/>
                        </a:rPr>
                        <a:t>300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  <a:hlinkClick r:id="rId12" action="ppaction://hlinksldjump"/>
                        </a:rPr>
                        <a:t>300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  <a:hlinkClick r:id="rId13" action="ppaction://hlinksldjump"/>
                        </a:rPr>
                        <a:t>300</a:t>
                      </a:r>
                      <a:endParaRPr lang="en-US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74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6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9E41F-702D-4C63-A85F-93162FB3E1A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6000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</a:rPr>
              <a:t>Final Question</a:t>
            </a:r>
          </a:p>
        </p:txBody>
      </p:sp>
    </p:spTree>
    <p:extLst>
      <p:ext uri="{BB962C8B-B14F-4D97-AF65-F5344CB8AC3E}">
        <p14:creationId xmlns:p14="http://schemas.microsoft.com/office/powerpoint/2010/main" val="319022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FEC0-7126-47C0-90EB-A40083A2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tabLst/>
            </a:pPr>
            <a:r>
              <a:rPr lang="en-US" sz="3600" b="0" dirty="0"/>
              <a:t>According to 1 Thessalonians 4:2–8, what is the goal of abstaining from sexual immorality, or fornication </a:t>
            </a:r>
            <a:br>
              <a:rPr lang="en-US" sz="3600" b="0" dirty="0"/>
            </a:br>
            <a:r>
              <a:rPr lang="en-US" sz="3600" b="0" dirty="0"/>
              <a:t>(vv. 3, 7)?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14274-C9FE-444C-934D-FCA3653A60D7}"/>
              </a:ext>
            </a:extLst>
          </p:cNvPr>
          <p:cNvSpPr txBox="1"/>
          <p:nvPr/>
        </p:nvSpPr>
        <p:spPr>
          <a:xfrm>
            <a:off x="5257800" y="461748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>
                    <a:lumMod val="65000"/>
                  </a:schemeClr>
                </a:solidFill>
                <a:hlinkClick r:id="rId2" action="ppaction://hlinksldjump"/>
              </a:rPr>
              <a:t>Back to grid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F16DF4-E893-4BFF-B3D7-A0DAF3B8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 word does</a:t>
            </a:r>
            <a:br>
              <a:rPr lang="en-US" b="0" dirty="0"/>
            </a:br>
            <a:r>
              <a:rPr lang="en-US" b="0" dirty="0"/>
              <a:t>Romans 8:5–8 use to</a:t>
            </a:r>
            <a:br>
              <a:rPr lang="en-US" b="0" dirty="0"/>
            </a:br>
            <a:r>
              <a:rPr lang="en-US" b="0" dirty="0"/>
              <a:t>describe the part of us</a:t>
            </a:r>
            <a:br>
              <a:rPr lang="en-US" b="0" dirty="0"/>
            </a:br>
            <a:r>
              <a:rPr lang="en-US" b="0" dirty="0"/>
              <a:t>that desires sin?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5093DB-B607-450E-A2EC-40F62DD1155A}"/>
              </a:ext>
            </a:extLst>
          </p:cNvPr>
          <p:cNvSpPr txBox="1"/>
          <p:nvPr/>
        </p:nvSpPr>
        <p:spPr>
          <a:xfrm>
            <a:off x="5257800" y="461748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>
                    <a:lumMod val="65000"/>
                  </a:schemeClr>
                </a:solidFill>
                <a:hlinkClick r:id="rId2" action="ppaction://hlinksldjump"/>
              </a:rPr>
              <a:t>Back to grid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7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B046-0A82-4B7C-940B-07F9EEBA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 is self-discipline?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B5AFF4-C503-4835-B696-CD1E8F510C01}"/>
              </a:ext>
            </a:extLst>
          </p:cNvPr>
          <p:cNvSpPr txBox="1"/>
          <p:nvPr/>
        </p:nvSpPr>
        <p:spPr>
          <a:xfrm>
            <a:off x="5257800" y="461748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>
                    <a:lumMod val="65000"/>
                  </a:schemeClr>
                </a:solidFill>
                <a:hlinkClick r:id="rId2" action="ppaction://hlinksldjump"/>
              </a:rPr>
              <a:t>Back to grid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4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B046-0A82-4B7C-940B-07F9EEBA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In which chapter of</a:t>
            </a:r>
            <a:br>
              <a:rPr lang="en-US" b="0" dirty="0"/>
            </a:br>
            <a:r>
              <a:rPr lang="en-US" b="0" dirty="0"/>
              <a:t>1 Corinthians does</a:t>
            </a:r>
            <a:br>
              <a:rPr lang="en-US" b="0" dirty="0"/>
            </a:br>
            <a:r>
              <a:rPr lang="en-US" b="0" dirty="0"/>
              <a:t>Paul talk about the</a:t>
            </a:r>
            <a:br>
              <a:rPr lang="en-US" b="0" dirty="0"/>
            </a:br>
            <a:r>
              <a:rPr lang="en-US" b="0" dirty="0"/>
              <a:t>interdependence of</a:t>
            </a:r>
            <a:br>
              <a:rPr lang="en-US" b="0" dirty="0"/>
            </a:br>
            <a:r>
              <a:rPr lang="en-US" b="0" dirty="0"/>
              <a:t>men and women?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90EC9-905F-4C70-A706-3DE19F885458}"/>
              </a:ext>
            </a:extLst>
          </p:cNvPr>
          <p:cNvSpPr txBox="1"/>
          <p:nvPr/>
        </p:nvSpPr>
        <p:spPr>
          <a:xfrm>
            <a:off x="5257800" y="461748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>
                    <a:lumMod val="65000"/>
                  </a:schemeClr>
                </a:solidFill>
                <a:hlinkClick r:id="rId2" action="ppaction://hlinksldjump"/>
              </a:rPr>
              <a:t>Back to grid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2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FF6D8-46D2-4A9E-B3D4-F1569695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Self-Discipline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8FEE9C-97DF-49E6-AB69-8B5B530F0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control we exercise over our body, words, thoughts, actions, and desires in order to reach a goal</a:t>
            </a:r>
          </a:p>
        </p:txBody>
      </p:sp>
    </p:spTree>
    <p:extLst>
      <p:ext uri="{BB962C8B-B14F-4D97-AF65-F5344CB8AC3E}">
        <p14:creationId xmlns:p14="http://schemas.microsoft.com/office/powerpoint/2010/main" val="39956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B046-0A82-4B7C-940B-07F9EEBA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Name one of the</a:t>
            </a:r>
            <a:br>
              <a:rPr lang="en-US" b="0" dirty="0"/>
            </a:br>
            <a:r>
              <a:rPr lang="en-US" b="0" dirty="0"/>
              <a:t>wrong views of sex</a:t>
            </a:r>
            <a:br>
              <a:rPr lang="en-US" b="0" dirty="0"/>
            </a:br>
            <a:r>
              <a:rPr lang="en-US" b="0" dirty="0"/>
              <a:t>discussed in Lesson 2.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6956F-87A0-43B6-8BEF-E74E36BF788A}"/>
              </a:ext>
            </a:extLst>
          </p:cNvPr>
          <p:cNvSpPr txBox="1"/>
          <p:nvPr/>
        </p:nvSpPr>
        <p:spPr>
          <a:xfrm>
            <a:off x="5257800" y="461748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>
                    <a:lumMod val="65000"/>
                  </a:schemeClr>
                </a:solidFill>
                <a:hlinkClick r:id="rId2" action="ppaction://hlinksldjump"/>
              </a:rPr>
              <a:t>Back to grid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0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B046-0A82-4B7C-940B-07F9EEBA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 book in the</a:t>
            </a:r>
            <a:br>
              <a:rPr lang="en-US" b="0" dirty="0"/>
            </a:br>
            <a:r>
              <a:rPr lang="en-US" b="0" dirty="0"/>
              <a:t>Bible expresses the</a:t>
            </a:r>
            <a:br>
              <a:rPr lang="en-US" b="0" dirty="0"/>
            </a:br>
            <a:r>
              <a:rPr lang="en-US" b="0" dirty="0"/>
              <a:t>love between King</a:t>
            </a:r>
            <a:br>
              <a:rPr lang="en-US" b="0" dirty="0"/>
            </a:br>
            <a:r>
              <a:rPr lang="en-US" b="0" dirty="0"/>
              <a:t>Solomon and his</a:t>
            </a:r>
            <a:br>
              <a:rPr lang="en-US" b="0" dirty="0"/>
            </a:br>
            <a:r>
              <a:rPr lang="en-US" b="0" dirty="0"/>
              <a:t>Shulammite wife?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C9B2E-0763-426A-8F4B-C7C2C02901C1}"/>
              </a:ext>
            </a:extLst>
          </p:cNvPr>
          <p:cNvSpPr txBox="1"/>
          <p:nvPr/>
        </p:nvSpPr>
        <p:spPr>
          <a:xfrm>
            <a:off x="5257800" y="461748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>
                    <a:lumMod val="65000"/>
                  </a:schemeClr>
                </a:solidFill>
                <a:hlinkClick r:id="rId2" action="ppaction://hlinksldjump"/>
              </a:rPr>
              <a:t>Back to grid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8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B06FE-4D6E-4732-806F-080D1B85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 person in </a:t>
            </a:r>
            <a:br>
              <a:rPr lang="en-US" b="0" dirty="0"/>
            </a:br>
            <a:r>
              <a:rPr lang="en-US" b="0" dirty="0"/>
              <a:t>2 Samuel 13 illustrates</a:t>
            </a:r>
            <a:br>
              <a:rPr lang="en-US" b="0" dirty="0"/>
            </a:br>
            <a:r>
              <a:rPr lang="en-US" b="0" dirty="0"/>
              <a:t>the sex-as-power view?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6594CF-D48F-4E87-9A56-DFD4CFCFD5F4}"/>
              </a:ext>
            </a:extLst>
          </p:cNvPr>
          <p:cNvSpPr txBox="1"/>
          <p:nvPr/>
        </p:nvSpPr>
        <p:spPr>
          <a:xfrm>
            <a:off x="5257800" y="461748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>
                    <a:lumMod val="65000"/>
                  </a:schemeClr>
                </a:solidFill>
                <a:hlinkClick r:id="rId2" action="ppaction://hlinksldjump"/>
              </a:rPr>
              <a:t>Back to grid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8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5E69-E34A-40FE-8D14-12E1E6B3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What’s the difference</a:t>
            </a:r>
            <a:br>
              <a:rPr lang="en-US" b="0" dirty="0"/>
            </a:br>
            <a:r>
              <a:rPr lang="en-US" b="0" dirty="0"/>
              <a:t>between “purpose”</a:t>
            </a:r>
            <a:br>
              <a:rPr lang="en-US" b="0" dirty="0"/>
            </a:br>
            <a:r>
              <a:rPr lang="en-US" b="0" dirty="0"/>
              <a:t>and “function”?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36DA3-A8D2-4F90-AADE-389CE31F484E}"/>
              </a:ext>
            </a:extLst>
          </p:cNvPr>
          <p:cNvSpPr txBox="1"/>
          <p:nvPr/>
        </p:nvSpPr>
        <p:spPr>
          <a:xfrm>
            <a:off x="5257800" y="461748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>
                    <a:lumMod val="65000"/>
                  </a:schemeClr>
                </a:solidFill>
                <a:hlinkClick r:id="rId2" action="ppaction://hlinksldjump"/>
              </a:rPr>
              <a:t>Back to grid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4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B046-0A82-4B7C-940B-07F9EEBA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What’s the purpose of</a:t>
            </a:r>
            <a:br>
              <a:rPr lang="en-US" b="0" dirty="0"/>
            </a:br>
            <a:r>
              <a:rPr lang="en-US" b="0" dirty="0"/>
              <a:t>a godly marriage?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58A69B-D9D6-4308-9B0A-E983A18FE2EB}"/>
              </a:ext>
            </a:extLst>
          </p:cNvPr>
          <p:cNvSpPr txBox="1"/>
          <p:nvPr/>
        </p:nvSpPr>
        <p:spPr>
          <a:xfrm>
            <a:off x="5257800" y="461748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>
                    <a:lumMod val="65000"/>
                  </a:schemeClr>
                </a:solidFill>
                <a:hlinkClick r:id="rId2" action="ppaction://hlinksldjump"/>
              </a:rPr>
              <a:t>Back to grid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B046-0A82-4B7C-940B-07F9EEBA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Name one function of</a:t>
            </a:r>
            <a:br>
              <a:rPr lang="en-US" b="0" dirty="0"/>
            </a:br>
            <a:r>
              <a:rPr lang="en-US" b="0" dirty="0"/>
              <a:t>marriage discussed in</a:t>
            </a:r>
            <a:br>
              <a:rPr lang="en-US" b="0" dirty="0"/>
            </a:br>
            <a:r>
              <a:rPr lang="en-US" b="0" dirty="0"/>
              <a:t>Lesson 3.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00BC8-C5A5-4930-B670-0D2EF27A1A43}"/>
              </a:ext>
            </a:extLst>
          </p:cNvPr>
          <p:cNvSpPr txBox="1"/>
          <p:nvPr/>
        </p:nvSpPr>
        <p:spPr>
          <a:xfrm>
            <a:off x="5257800" y="461748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>
                    <a:lumMod val="65000"/>
                  </a:schemeClr>
                </a:solidFill>
                <a:hlinkClick r:id="rId2" action="ppaction://hlinksldjump"/>
              </a:rPr>
              <a:t>Back to grid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6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B046-0A82-4B7C-940B-07F9EEBA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 is intimacy,</a:t>
            </a:r>
            <a:br>
              <a:rPr lang="en-US" b="0" dirty="0"/>
            </a:br>
            <a:r>
              <a:rPr lang="en-US" b="0" dirty="0"/>
              <a:t>according to Lesson 4?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17DF38-AC70-4EE8-9C75-F2A8D4C3D27B}"/>
              </a:ext>
            </a:extLst>
          </p:cNvPr>
          <p:cNvSpPr txBox="1"/>
          <p:nvPr/>
        </p:nvSpPr>
        <p:spPr>
          <a:xfrm>
            <a:off x="5257800" y="461748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>
                    <a:lumMod val="65000"/>
                  </a:schemeClr>
                </a:solidFill>
                <a:hlinkClick r:id="rId2" action="ppaction://hlinksldjump"/>
              </a:rPr>
              <a:t>Back to grid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3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B046-0A82-4B7C-940B-07F9EEBA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What’s one area</a:t>
            </a:r>
            <a:br>
              <a:rPr lang="en-US" b="0" dirty="0"/>
            </a:br>
            <a:r>
              <a:rPr lang="en-US" b="0" dirty="0"/>
              <a:t>of intimacy within</a:t>
            </a:r>
            <a:br>
              <a:rPr lang="en-US" b="0" dirty="0"/>
            </a:br>
            <a:r>
              <a:rPr lang="en-US" b="0" dirty="0"/>
              <a:t>marriage that we</a:t>
            </a:r>
            <a:br>
              <a:rPr lang="en-US" b="0" dirty="0"/>
            </a:br>
            <a:r>
              <a:rPr lang="en-US" b="0" dirty="0"/>
              <a:t>discussed?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BC6C1-0CE6-4B83-B85D-CBB7EC462F5B}"/>
              </a:ext>
            </a:extLst>
          </p:cNvPr>
          <p:cNvSpPr txBox="1"/>
          <p:nvPr/>
        </p:nvSpPr>
        <p:spPr>
          <a:xfrm>
            <a:off x="5257800" y="461748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>
                    <a:lumMod val="65000"/>
                  </a:schemeClr>
                </a:solidFill>
                <a:hlinkClick r:id="rId2" action="ppaction://hlinksldjump"/>
              </a:rPr>
              <a:t>Back to grid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B046-0A82-4B7C-940B-07F9EEBA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Name one of the ways</a:t>
            </a:r>
            <a:br>
              <a:rPr lang="en-US" b="0" dirty="0"/>
            </a:br>
            <a:r>
              <a:rPr lang="en-US" b="0" dirty="0"/>
              <a:t>to nurture intimacy in</a:t>
            </a:r>
            <a:br>
              <a:rPr lang="en-US" b="0" dirty="0"/>
            </a:br>
            <a:r>
              <a:rPr lang="en-US" b="0" dirty="0"/>
              <a:t>marriage.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0EF19-BA4C-4252-85AF-6BF888195C2F}"/>
              </a:ext>
            </a:extLst>
          </p:cNvPr>
          <p:cNvSpPr txBox="1"/>
          <p:nvPr/>
        </p:nvSpPr>
        <p:spPr>
          <a:xfrm>
            <a:off x="5257800" y="461748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>
                    <a:lumMod val="65000"/>
                  </a:schemeClr>
                </a:solidFill>
                <a:hlinkClick r:id="rId2" action="ppaction://hlinksldjump"/>
              </a:rPr>
              <a:t>Back to grid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E6074C-698D-4FAC-9E8D-F2E74134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God’s Brilliant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asic Styles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1172</Words>
  <Application>Microsoft Office PowerPoint</Application>
  <PresentationFormat>On-screen Show (16:9)</PresentationFormat>
  <Paragraphs>212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1" baseType="lpstr">
      <vt:lpstr>Calibri</vt:lpstr>
      <vt:lpstr>Arial</vt:lpstr>
      <vt:lpstr>Basic Styles</vt:lpstr>
      <vt:lpstr>PowerPoint Presentation</vt:lpstr>
      <vt:lpstr>Spiritual  Self-Discipline</vt:lpstr>
      <vt:lpstr>Defining the Terms</vt:lpstr>
      <vt:lpstr>Gender</vt:lpstr>
      <vt:lpstr>Sexual Activity</vt:lpstr>
      <vt:lpstr>PowerPoint Presentation</vt:lpstr>
      <vt:lpstr>Sexuality</vt:lpstr>
      <vt:lpstr>Self-Discipline</vt:lpstr>
      <vt:lpstr>God’s Brilliant Design</vt:lpstr>
      <vt:lpstr>Intimacy, Not Selfishness</vt:lpstr>
      <vt:lpstr>Interdependence, Not Conflict</vt:lpstr>
      <vt:lpstr>PowerPoint Presentation</vt:lpstr>
      <vt:lpstr>PowerPoint Presentation</vt:lpstr>
      <vt:lpstr>Wrong Views of Sexual Activity</vt:lpstr>
      <vt:lpstr>Wrong Views: Sexual Activity Gives Power</vt:lpstr>
      <vt:lpstr>Wrong Views: Sexual Activity Gives Power</vt:lpstr>
      <vt:lpstr>Wrong Views: Sexual Activity Gives Power</vt:lpstr>
      <vt:lpstr>PowerPoint Presentation</vt:lpstr>
      <vt:lpstr>Wrong Views:  Sexual Activity Gives Worth</vt:lpstr>
      <vt:lpstr>Wrong Views:  Sexual Activity Gives Worth</vt:lpstr>
      <vt:lpstr>Wrong Views:  Sexual Activity Gives Worth</vt:lpstr>
      <vt:lpstr>PowerPoint Presentation</vt:lpstr>
      <vt:lpstr>Wrong Views:  Sexual Activity Is a Need</vt:lpstr>
      <vt:lpstr>Wrong Views:  Sexual Activity Is a Need</vt:lpstr>
      <vt:lpstr>Wrong Views:  Sexual Activity Is a Need</vt:lpstr>
      <vt:lpstr>Wrong Views:  Sexual Activity Is a Need</vt:lpstr>
      <vt:lpstr>PowerPoint Presentation</vt:lpstr>
      <vt:lpstr>Wrong Views:  Sexual Activity Is Impure</vt:lpstr>
      <vt:lpstr>Wrong Views:  Sexual Activity Is Impure</vt:lpstr>
      <vt:lpstr>Wrong Views:  Sexual Activity Is Impure</vt:lpstr>
      <vt:lpstr>PowerPoint Presentation</vt:lpstr>
      <vt:lpstr>PowerPoint Presentation</vt:lpstr>
      <vt:lpstr>Marriage, Part 1</vt:lpstr>
      <vt:lpstr>What Is Marriage?</vt:lpstr>
      <vt:lpstr>PowerPoint Presentation</vt:lpstr>
      <vt:lpstr>Definitions of Marriage</vt:lpstr>
      <vt:lpstr>Definitions of Marriage</vt:lpstr>
      <vt:lpstr>An Ideal</vt:lpstr>
      <vt:lpstr>PowerPoint Presentation</vt:lpstr>
      <vt:lpstr>Purpose of a Godly Marriage</vt:lpstr>
      <vt:lpstr>Functions of a Godly Marriage</vt:lpstr>
      <vt:lpstr>Functions of a Godly Marriage</vt:lpstr>
      <vt:lpstr>Functions of a Godly Marriage</vt:lpstr>
      <vt:lpstr>Functions of a Godly Marriage</vt:lpstr>
      <vt:lpstr>Qualifications About Marriage</vt:lpstr>
      <vt:lpstr>PowerPoint Presentation</vt:lpstr>
      <vt:lpstr>PowerPoint Presentation</vt:lpstr>
      <vt:lpstr>PowerPoint Presentation</vt:lpstr>
      <vt:lpstr>Marriage, Part 2</vt:lpstr>
      <vt:lpstr>Forms of Intimacy</vt:lpstr>
      <vt:lpstr>Ways to Nurture Intimacy</vt:lpstr>
      <vt:lpstr>PowerPoint Presentation</vt:lpstr>
      <vt:lpstr>Ways to Nurture Intimacy</vt:lpstr>
      <vt:lpstr>Ways to Nurture Intimacy</vt:lpstr>
      <vt:lpstr>Ways to Nurture Intimacy</vt:lpstr>
      <vt:lpstr>The Commitment to Honor</vt:lpstr>
      <vt:lpstr>The Commitment to Honor</vt:lpstr>
      <vt:lpstr>PowerPoint Presentation</vt:lpstr>
      <vt:lpstr>PowerPoint Presentation</vt:lpstr>
      <vt:lpstr>Moving Forward</vt:lpstr>
      <vt:lpstr>The Severity of Sexual Sin</vt:lpstr>
      <vt:lpstr>The Severity of Sexual Sin</vt:lpstr>
      <vt:lpstr>The Severity of Sexual Sin</vt:lpstr>
      <vt:lpstr>Responding to Our Sin</vt:lpstr>
      <vt:lpstr>PowerPoint Presentation</vt:lpstr>
      <vt:lpstr>Responding to Another’s Sin</vt:lpstr>
      <vt:lpstr>Responding to Another’s Sin</vt:lpstr>
      <vt:lpstr>Dealing with Temptation</vt:lpstr>
      <vt:lpstr>PowerPoint Presentation</vt:lpstr>
      <vt:lpstr>Dealing with Temptation</vt:lpstr>
      <vt:lpstr>Dealing with Temptation</vt:lpstr>
      <vt:lpstr>Dealing with Temptation</vt:lpstr>
      <vt:lpstr>PowerPoint Presentation</vt:lpstr>
      <vt:lpstr>PowerPoint Presentation</vt:lpstr>
      <vt:lpstr>Final Question</vt:lpstr>
      <vt:lpstr>According to 1 Thessalonians 4:2–8, what is the goal of abstaining from sexual immorality, or fornication  (vv. 3, 7)?</vt:lpstr>
      <vt:lpstr>What word does Romans 8:5–8 use to describe the part of us that desires sin?</vt:lpstr>
      <vt:lpstr>What is self-discipline?</vt:lpstr>
      <vt:lpstr>In which chapter of 1 Corinthians does Paul talk about the interdependence of men and women?</vt:lpstr>
      <vt:lpstr>Name one of the wrong views of sex discussed in Lesson 2.</vt:lpstr>
      <vt:lpstr>What book in the Bible expresses the love between King Solomon and his Shulammite wife?</vt:lpstr>
      <vt:lpstr>What person in  2 Samuel 13 illustrates the sex-as-power view?</vt:lpstr>
      <vt:lpstr>What’s the difference between “purpose” and “function”?</vt:lpstr>
      <vt:lpstr>What’s the purpose of a godly marriage?</vt:lpstr>
      <vt:lpstr>Name one function of marriage discussed in Lesson 3.</vt:lpstr>
      <vt:lpstr>What is intimacy, according to Lesson 4?</vt:lpstr>
      <vt:lpstr>What’s one area of intimacy within marriage that we discussed?</vt:lpstr>
      <vt:lpstr>Name one of the ways to nurture intimacy in marriage.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2018-10-26T20:14:43Z</dcterms:created>
  <dcterms:modified xsi:type="dcterms:W3CDTF">2019-05-01T19:34:29Z</dcterms:modified>
</cp:coreProperties>
</file>