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97"/>
  </p:notesMasterIdLst>
  <p:sldIdLst>
    <p:sldId id="526" r:id="rId2"/>
    <p:sldId id="527" r:id="rId3"/>
    <p:sldId id="606" r:id="rId4"/>
    <p:sldId id="607" r:id="rId5"/>
    <p:sldId id="608" r:id="rId6"/>
    <p:sldId id="609" r:id="rId7"/>
    <p:sldId id="610" r:id="rId8"/>
    <p:sldId id="611" r:id="rId9"/>
    <p:sldId id="612" r:id="rId10"/>
    <p:sldId id="553" r:id="rId11"/>
    <p:sldId id="769" r:id="rId12"/>
    <p:sldId id="605" r:id="rId13"/>
    <p:sldId id="599" r:id="rId14"/>
    <p:sldId id="603" r:id="rId15"/>
    <p:sldId id="642" r:id="rId16"/>
    <p:sldId id="641" r:id="rId17"/>
    <p:sldId id="644" r:id="rId18"/>
    <p:sldId id="643" r:id="rId19"/>
    <p:sldId id="604" r:id="rId20"/>
    <p:sldId id="646" r:id="rId21"/>
    <p:sldId id="647" r:id="rId22"/>
    <p:sldId id="648" r:id="rId23"/>
    <p:sldId id="650" r:id="rId24"/>
    <p:sldId id="649" r:id="rId25"/>
    <p:sldId id="645" r:id="rId26"/>
    <p:sldId id="651" r:id="rId27"/>
    <p:sldId id="556" r:id="rId28"/>
    <p:sldId id="557" r:id="rId29"/>
    <p:sldId id="652" r:id="rId30"/>
    <p:sldId id="602" r:id="rId31"/>
    <p:sldId id="654" r:id="rId32"/>
    <p:sldId id="655" r:id="rId33"/>
    <p:sldId id="657" r:id="rId34"/>
    <p:sldId id="656" r:id="rId35"/>
    <p:sldId id="658" r:id="rId36"/>
    <p:sldId id="659" r:id="rId37"/>
    <p:sldId id="653" r:id="rId38"/>
    <p:sldId id="660" r:id="rId39"/>
    <p:sldId id="661" r:id="rId40"/>
    <p:sldId id="613" r:id="rId41"/>
    <p:sldId id="663" r:id="rId42"/>
    <p:sldId id="664" r:id="rId43"/>
    <p:sldId id="662" r:id="rId44"/>
    <p:sldId id="614" r:id="rId45"/>
    <p:sldId id="666" r:id="rId46"/>
    <p:sldId id="665" r:id="rId47"/>
    <p:sldId id="667" r:id="rId48"/>
    <p:sldId id="559" r:id="rId49"/>
    <p:sldId id="560" r:id="rId50"/>
    <p:sldId id="615" r:id="rId51"/>
    <p:sldId id="616" r:id="rId52"/>
    <p:sldId id="669" r:id="rId53"/>
    <p:sldId id="668" r:id="rId54"/>
    <p:sldId id="670" r:id="rId55"/>
    <p:sldId id="671" r:id="rId56"/>
    <p:sldId id="672" r:id="rId57"/>
    <p:sldId id="617" r:id="rId58"/>
    <p:sldId id="674" r:id="rId59"/>
    <p:sldId id="675" r:id="rId60"/>
    <p:sldId id="673" r:id="rId61"/>
    <p:sldId id="676" r:id="rId62"/>
    <p:sldId id="562" r:id="rId63"/>
    <p:sldId id="563" r:id="rId64"/>
    <p:sldId id="618" r:id="rId65"/>
    <p:sldId id="678" r:id="rId66"/>
    <p:sldId id="677" r:id="rId67"/>
    <p:sldId id="680" r:id="rId68"/>
    <p:sldId id="679" r:id="rId69"/>
    <p:sldId id="682" r:id="rId70"/>
    <p:sldId id="683" r:id="rId71"/>
    <p:sldId id="681" r:id="rId72"/>
    <p:sldId id="619" r:id="rId73"/>
    <p:sldId id="685" r:id="rId74"/>
    <p:sldId id="684" r:id="rId75"/>
    <p:sldId id="565" r:id="rId76"/>
    <p:sldId id="566" r:id="rId77"/>
    <p:sldId id="686" r:id="rId78"/>
    <p:sldId id="687" r:id="rId79"/>
    <p:sldId id="620" r:id="rId80"/>
    <p:sldId id="689" r:id="rId81"/>
    <p:sldId id="688" r:id="rId82"/>
    <p:sldId id="691" r:id="rId83"/>
    <p:sldId id="692" r:id="rId84"/>
    <p:sldId id="690" r:id="rId85"/>
    <p:sldId id="693" r:id="rId86"/>
    <p:sldId id="621" r:id="rId87"/>
    <p:sldId id="695" r:id="rId88"/>
    <p:sldId id="694" r:id="rId89"/>
    <p:sldId id="696" r:id="rId90"/>
    <p:sldId id="771" r:id="rId91"/>
    <p:sldId id="568" r:id="rId92"/>
    <p:sldId id="569" r:id="rId93"/>
    <p:sldId id="623" r:id="rId94"/>
    <p:sldId id="698" r:id="rId95"/>
    <p:sldId id="697" r:id="rId96"/>
    <p:sldId id="624" r:id="rId97"/>
    <p:sldId id="700" r:id="rId98"/>
    <p:sldId id="701" r:id="rId99"/>
    <p:sldId id="702" r:id="rId100"/>
    <p:sldId id="703" r:id="rId101"/>
    <p:sldId id="699" r:id="rId102"/>
    <p:sldId id="704" r:id="rId103"/>
    <p:sldId id="705" r:id="rId104"/>
    <p:sldId id="625" r:id="rId105"/>
    <p:sldId id="706" r:id="rId106"/>
    <p:sldId id="626" r:id="rId107"/>
    <p:sldId id="571" r:id="rId108"/>
    <p:sldId id="572" r:id="rId109"/>
    <p:sldId id="627" r:id="rId110"/>
    <p:sldId id="707" r:id="rId111"/>
    <p:sldId id="708" r:id="rId112"/>
    <p:sldId id="709" r:id="rId113"/>
    <p:sldId id="628" r:id="rId114"/>
    <p:sldId id="711" r:id="rId115"/>
    <p:sldId id="712" r:id="rId116"/>
    <p:sldId id="710" r:id="rId117"/>
    <p:sldId id="713" r:id="rId118"/>
    <p:sldId id="714" r:id="rId119"/>
    <p:sldId id="715" r:id="rId120"/>
    <p:sldId id="629" r:id="rId121"/>
    <p:sldId id="574" r:id="rId122"/>
    <p:sldId id="575" r:id="rId123"/>
    <p:sldId id="716" r:id="rId124"/>
    <p:sldId id="630" r:id="rId125"/>
    <p:sldId id="718" r:id="rId126"/>
    <p:sldId id="717" r:id="rId127"/>
    <p:sldId id="720" r:id="rId128"/>
    <p:sldId id="719" r:id="rId129"/>
    <p:sldId id="722" r:id="rId130"/>
    <p:sldId id="723" r:id="rId131"/>
    <p:sldId id="724" r:id="rId132"/>
    <p:sldId id="725" r:id="rId133"/>
    <p:sldId id="721" r:id="rId134"/>
    <p:sldId id="727" r:id="rId135"/>
    <p:sldId id="728" r:id="rId136"/>
    <p:sldId id="770" r:id="rId137"/>
    <p:sldId id="729" r:id="rId138"/>
    <p:sldId id="577" r:id="rId139"/>
    <p:sldId id="578" r:id="rId140"/>
    <p:sldId id="631" r:id="rId141"/>
    <p:sldId id="732" r:id="rId142"/>
    <p:sldId id="730" r:id="rId143"/>
    <p:sldId id="733" r:id="rId144"/>
    <p:sldId id="734" r:id="rId145"/>
    <p:sldId id="731" r:id="rId146"/>
    <p:sldId id="735" r:id="rId147"/>
    <p:sldId id="632" r:id="rId148"/>
    <p:sldId id="736" r:id="rId149"/>
    <p:sldId id="737" r:id="rId150"/>
    <p:sldId id="580" r:id="rId151"/>
    <p:sldId id="581" r:id="rId152"/>
    <p:sldId id="633" r:id="rId153"/>
    <p:sldId id="739" r:id="rId154"/>
    <p:sldId id="738" r:id="rId155"/>
    <p:sldId id="741" r:id="rId156"/>
    <p:sldId id="742" r:id="rId157"/>
    <p:sldId id="743" r:id="rId158"/>
    <p:sldId id="744" r:id="rId159"/>
    <p:sldId id="740" r:id="rId160"/>
    <p:sldId id="745" r:id="rId161"/>
    <p:sldId id="746" r:id="rId162"/>
    <p:sldId id="634" r:id="rId163"/>
    <p:sldId id="748" r:id="rId164"/>
    <p:sldId id="747" r:id="rId165"/>
    <p:sldId id="749" r:id="rId166"/>
    <p:sldId id="750" r:id="rId167"/>
    <p:sldId id="751" r:id="rId168"/>
    <p:sldId id="583" r:id="rId169"/>
    <p:sldId id="584" r:id="rId170"/>
    <p:sldId id="635" r:id="rId171"/>
    <p:sldId id="753" r:id="rId172"/>
    <p:sldId id="752" r:id="rId173"/>
    <p:sldId id="755" r:id="rId174"/>
    <p:sldId id="754" r:id="rId175"/>
    <p:sldId id="757" r:id="rId176"/>
    <p:sldId id="758" r:id="rId177"/>
    <p:sldId id="759" r:id="rId178"/>
    <p:sldId id="756" r:id="rId179"/>
    <p:sldId id="636" r:id="rId180"/>
    <p:sldId id="761" r:id="rId181"/>
    <p:sldId id="760" r:id="rId182"/>
    <p:sldId id="637" r:id="rId183"/>
    <p:sldId id="586" r:id="rId184"/>
    <p:sldId id="587" r:id="rId185"/>
    <p:sldId id="762" r:id="rId186"/>
    <p:sldId id="638" r:id="rId187"/>
    <p:sldId id="764" r:id="rId188"/>
    <p:sldId id="763" r:id="rId189"/>
    <p:sldId id="766" r:id="rId190"/>
    <p:sldId id="765" r:id="rId191"/>
    <p:sldId id="639" r:id="rId192"/>
    <p:sldId id="640" r:id="rId193"/>
    <p:sldId id="768" r:id="rId194"/>
    <p:sldId id="767" r:id="rId195"/>
    <p:sldId id="589" r:id="rId19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86437" autoAdjust="0"/>
  </p:normalViewPr>
  <p:slideViewPr>
    <p:cSldViewPr>
      <p:cViewPr varScale="1">
        <p:scale>
          <a:sx n="117" d="100"/>
          <a:sy n="117" d="100"/>
        </p:scale>
        <p:origin x="53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notesMaster" Target="notesMasters/notesMaster1.xml"/><Relationship Id="rId201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commentAuthors" Target="commentAuthor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rgbClr val="2F1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rgbClr val="2F1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2F1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2F1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2F1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rgbClr val="2F1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1200150"/>
            <a:ext cx="6629400" cy="3505200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5" r:id="rId4"/>
    <p:sldLayoutId id="2147483656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rgbClr val="2F14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rgbClr val="2F144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rgbClr val="2F144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rgbClr val="2F144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rgbClr val="2F144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rgbClr val="2F144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3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7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practice mindfulness in our speech?</a:t>
            </a:r>
          </a:p>
        </p:txBody>
      </p:sp>
    </p:spTree>
    <p:extLst>
      <p:ext uri="{BB962C8B-B14F-4D97-AF65-F5344CB8AC3E}">
        <p14:creationId xmlns:p14="http://schemas.microsoft.com/office/powerpoint/2010/main" val="19542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Speech Is </a:t>
            </a:r>
            <a:r>
              <a:rPr lang="en-US" u="sng" dirty="0"/>
              <a:t>Powerful</a:t>
            </a:r>
            <a:r>
              <a:rPr lang="en-US" dirty="0"/>
              <a:t> (vv. 3–5)</a:t>
            </a:r>
          </a:p>
          <a:p>
            <a:r>
              <a:rPr lang="en-US" dirty="0"/>
              <a:t>Our Speech Is </a:t>
            </a:r>
            <a:r>
              <a:rPr lang="en-US" u="sng" dirty="0"/>
              <a:t>Naturally</a:t>
            </a:r>
            <a:r>
              <a:rPr lang="en-US" dirty="0"/>
              <a:t> Depraved (vv. 6–10)</a:t>
            </a:r>
          </a:p>
          <a:p>
            <a:pPr lvl="1"/>
            <a:r>
              <a:rPr lang="en-US" dirty="0"/>
              <a:t>Depraved Speech Has </a:t>
            </a:r>
            <a:r>
              <a:rPr lang="en-US" u="sng" dirty="0"/>
              <a:t>Lasting</a:t>
            </a:r>
            <a:r>
              <a:rPr lang="en-US" dirty="0"/>
              <a:t> and </a:t>
            </a:r>
            <a:r>
              <a:rPr lang="en-US" u="sng" dirty="0"/>
              <a:t>Pervasive</a:t>
            </a:r>
            <a:r>
              <a:rPr lang="en-US" dirty="0"/>
              <a:t> Impact (vv. 5–6)</a:t>
            </a:r>
          </a:p>
          <a:p>
            <a:pPr lvl="2"/>
            <a:r>
              <a:rPr lang="en-US" dirty="0"/>
              <a:t>It Can Defile the Entire </a:t>
            </a:r>
            <a:r>
              <a:rPr lang="en-US" u="sng" dirty="0"/>
              <a:t>Body</a:t>
            </a:r>
            <a:endParaRPr lang="en-US" dirty="0"/>
          </a:p>
          <a:p>
            <a:pPr lvl="2"/>
            <a:r>
              <a:rPr lang="en-US" dirty="0"/>
              <a:t>It Can Defile the Course of Our </a:t>
            </a:r>
            <a:r>
              <a:rPr lang="en-US" u="sng" dirty="0"/>
              <a:t>Lives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Without providing specifics, how have you experienced hurt from someone's sinful speech? </a:t>
            </a:r>
          </a:p>
        </p:txBody>
      </p:sp>
    </p:spTree>
    <p:extLst>
      <p:ext uri="{BB962C8B-B14F-4D97-AF65-F5344CB8AC3E}">
        <p14:creationId xmlns:p14="http://schemas.microsoft.com/office/powerpoint/2010/main" val="11327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types of speech have you found most destructive (lying, gossip, sarcasm, etc.)? Why? </a:t>
            </a:r>
          </a:p>
        </p:txBody>
      </p:sp>
    </p:spTree>
    <p:extLst>
      <p:ext uri="{BB962C8B-B14F-4D97-AF65-F5344CB8AC3E}">
        <p14:creationId xmlns:p14="http://schemas.microsoft.com/office/powerpoint/2010/main" val="28289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Depraved Speech Is </a:t>
            </a:r>
            <a:r>
              <a:rPr lang="en-US" u="sng" dirty="0"/>
              <a:t>Uncontrollable</a:t>
            </a:r>
            <a:r>
              <a:rPr lang="en-US" dirty="0"/>
              <a:t> (v. 8)</a:t>
            </a:r>
          </a:p>
          <a:p>
            <a:pPr lvl="1"/>
            <a:r>
              <a:rPr lang="en-US" dirty="0"/>
              <a:t>Depraved Speech Is </a:t>
            </a:r>
            <a:r>
              <a:rPr lang="en-US" u="sng" dirty="0"/>
              <a:t>Inconsistent</a:t>
            </a:r>
            <a:r>
              <a:rPr lang="en-US" dirty="0"/>
              <a:t> (v. 9)</a:t>
            </a:r>
          </a:p>
        </p:txBody>
      </p:sp>
    </p:spTree>
    <p:extLst>
      <p:ext uri="{BB962C8B-B14F-4D97-AF65-F5344CB8AC3E}">
        <p14:creationId xmlns:p14="http://schemas.microsoft.com/office/powerpoint/2010/main" val="2463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show hypocrisy in our speech (v. 9)? </a:t>
            </a:r>
          </a:p>
        </p:txBody>
      </p:sp>
    </p:spTree>
    <p:extLst>
      <p:ext uri="{BB962C8B-B14F-4D97-AF65-F5344CB8AC3E}">
        <p14:creationId xmlns:p14="http://schemas.microsoft.com/office/powerpoint/2010/main" val="36521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Will for Our Speech </a:t>
            </a:r>
            <a:br>
              <a:rPr lang="en-US" dirty="0"/>
            </a:br>
            <a:r>
              <a:rPr lang="en-US" dirty="0"/>
              <a:t>(vv. 11–12)</a:t>
            </a:r>
          </a:p>
          <a:p>
            <a:pPr lvl="1"/>
            <a:r>
              <a:rPr lang="en-US" dirty="0"/>
              <a:t>God </a:t>
            </a:r>
            <a:r>
              <a:rPr lang="en-US" u="sng" dirty="0"/>
              <a:t>Created</a:t>
            </a:r>
            <a:r>
              <a:rPr lang="en-US" dirty="0"/>
              <a:t> Our Ability to Communicate (Gen. 1:27)</a:t>
            </a:r>
          </a:p>
          <a:p>
            <a:pPr lvl="1"/>
            <a:r>
              <a:rPr lang="en-US" dirty="0"/>
              <a:t>God </a:t>
            </a:r>
            <a:r>
              <a:rPr lang="en-US" u="sng" dirty="0"/>
              <a:t>Redeems</a:t>
            </a:r>
            <a:r>
              <a:rPr lang="en-US" dirty="0"/>
              <a:t> Our Speech (vv. 11–12)</a:t>
            </a:r>
          </a:p>
        </p:txBody>
      </p:sp>
    </p:spTree>
    <p:extLst>
      <p:ext uri="{BB962C8B-B14F-4D97-AF65-F5344CB8AC3E}">
        <p14:creationId xmlns:p14="http://schemas.microsoft.com/office/powerpoint/2010/main" val="675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0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Revealed: Part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5991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Wisdom? (v. 13)</a:t>
            </a:r>
          </a:p>
          <a:p>
            <a:pPr lvl="1"/>
            <a:r>
              <a:rPr lang="en-US" dirty="0"/>
              <a:t>Wisdom Is More Than Just Knowledge—It’s </a:t>
            </a:r>
            <a:r>
              <a:rPr lang="en-US" u="sng" dirty="0"/>
              <a:t>Skill</a:t>
            </a:r>
          </a:p>
          <a:p>
            <a:pPr lvl="1"/>
            <a:r>
              <a:rPr lang="en-US" dirty="0"/>
              <a:t>Wisdom Is Exercised with </a:t>
            </a:r>
            <a:r>
              <a:rPr lang="en-US" u="sng" dirty="0"/>
              <a:t>Gentleness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779C-18EA-4813-8281-234F7B47C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and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C107C-B372-4083-9863-D1C41804BB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9454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virtue characterizes true wisdom (v. 13)? </a:t>
            </a:r>
          </a:p>
        </p:txBody>
      </p:sp>
    </p:spTree>
    <p:extLst>
      <p:ext uri="{BB962C8B-B14F-4D97-AF65-F5344CB8AC3E}">
        <p14:creationId xmlns:p14="http://schemas.microsoft.com/office/powerpoint/2010/main" val="32435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James say we should demonstrate true wisdom (v. 13)? </a:t>
            </a:r>
          </a:p>
        </p:txBody>
      </p:sp>
    </p:spTree>
    <p:extLst>
      <p:ext uri="{BB962C8B-B14F-4D97-AF65-F5344CB8AC3E}">
        <p14:creationId xmlns:p14="http://schemas.microsoft.com/office/powerpoint/2010/main" val="27402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have you tried to fix your problems by relying on your own wisdom instead of God’s? What was the result? </a:t>
            </a:r>
          </a:p>
        </p:txBody>
      </p:sp>
    </p:spTree>
    <p:extLst>
      <p:ext uri="{BB962C8B-B14F-4D97-AF65-F5344CB8AC3E}">
        <p14:creationId xmlns:p14="http://schemas.microsoft.com/office/powerpoint/2010/main" val="297386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Foolishness</a:t>
            </a:r>
            <a:r>
              <a:rPr lang="en-US" dirty="0"/>
              <a:t> Revealed (vv. 14–18)</a:t>
            </a:r>
          </a:p>
          <a:p>
            <a:pPr lvl="1"/>
            <a:r>
              <a:rPr lang="en-US" dirty="0"/>
              <a:t>Foolish </a:t>
            </a:r>
            <a:r>
              <a:rPr lang="en-US" u="sng" dirty="0"/>
              <a:t>Attitudes</a:t>
            </a:r>
            <a:r>
              <a:rPr lang="en-US" dirty="0"/>
              <a:t> (v. 14)</a:t>
            </a:r>
          </a:p>
        </p:txBody>
      </p:sp>
    </p:spTree>
    <p:extLst>
      <p:ext uri="{BB962C8B-B14F-4D97-AF65-F5344CB8AC3E}">
        <p14:creationId xmlns:p14="http://schemas.microsoft.com/office/powerpoint/2010/main" val="11700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attitudes are condemned in verse 14? </a:t>
            </a:r>
          </a:p>
          <a:p>
            <a:r>
              <a:rPr lang="en-US" dirty="0"/>
              <a:t>When we have bitterness, jealousy, and selfish ambition in our heart, what does James tell us not to do (v. 14)? </a:t>
            </a:r>
          </a:p>
        </p:txBody>
      </p:sp>
    </p:spTree>
    <p:extLst>
      <p:ext uri="{BB962C8B-B14F-4D97-AF65-F5344CB8AC3E}">
        <p14:creationId xmlns:p14="http://schemas.microsoft.com/office/powerpoint/2010/main" val="208325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reason does he provide (v. 15)?</a:t>
            </a:r>
          </a:p>
        </p:txBody>
      </p:sp>
    </p:spTree>
    <p:extLst>
      <p:ext uri="{BB962C8B-B14F-4D97-AF65-F5344CB8AC3E}">
        <p14:creationId xmlns:p14="http://schemas.microsoft.com/office/powerpoint/2010/main" val="36665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Foolishness</a:t>
            </a:r>
            <a:r>
              <a:rPr lang="en-US" dirty="0"/>
              <a:t> Revealed (vv. 14–18)</a:t>
            </a:r>
          </a:p>
          <a:p>
            <a:pPr lvl="1"/>
            <a:r>
              <a:rPr lang="en-US" dirty="0"/>
              <a:t>Foolish </a:t>
            </a:r>
            <a:r>
              <a:rPr lang="en-US" u="sng" dirty="0"/>
              <a:t>Attitudes</a:t>
            </a:r>
            <a:r>
              <a:rPr lang="en-US" dirty="0"/>
              <a:t> (v. 14)</a:t>
            </a:r>
          </a:p>
          <a:p>
            <a:pPr lvl="2"/>
            <a:r>
              <a:rPr lang="en-US" dirty="0"/>
              <a:t>Bitter </a:t>
            </a:r>
            <a:r>
              <a:rPr lang="en-US" u="sng" dirty="0"/>
              <a:t>Jealousy</a:t>
            </a:r>
          </a:p>
          <a:p>
            <a:pPr lvl="2"/>
            <a:r>
              <a:rPr lang="en-US" u="sng" dirty="0"/>
              <a:t>Selfish</a:t>
            </a:r>
            <a:r>
              <a:rPr lang="en-US" dirty="0"/>
              <a:t> Ambition</a:t>
            </a:r>
          </a:p>
        </p:txBody>
      </p:sp>
    </p:spTree>
    <p:extLst>
      <p:ext uri="{BB962C8B-B14F-4D97-AF65-F5344CB8AC3E}">
        <p14:creationId xmlns:p14="http://schemas.microsoft.com/office/powerpoint/2010/main" val="14521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the Bible’s descriptions of success compare with the world’s definition of success? </a:t>
            </a:r>
          </a:p>
        </p:txBody>
      </p:sp>
    </p:spTree>
    <p:extLst>
      <p:ext uri="{BB962C8B-B14F-4D97-AF65-F5344CB8AC3E}">
        <p14:creationId xmlns:p14="http://schemas.microsoft.com/office/powerpoint/2010/main" val="29416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a believer be successful, yet live differently and distinctly? </a:t>
            </a:r>
          </a:p>
        </p:txBody>
      </p:sp>
    </p:spTree>
    <p:extLst>
      <p:ext uri="{BB962C8B-B14F-4D97-AF65-F5344CB8AC3E}">
        <p14:creationId xmlns:p14="http://schemas.microsoft.com/office/powerpoint/2010/main" val="95453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accompanies envy and selfish ambition (v. 16)? </a:t>
            </a:r>
          </a:p>
        </p:txBody>
      </p:sp>
    </p:spTree>
    <p:extLst>
      <p:ext uri="{BB962C8B-B14F-4D97-AF65-F5344CB8AC3E}">
        <p14:creationId xmlns:p14="http://schemas.microsoft.com/office/powerpoint/2010/main" val="10861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 and Trials (vv. 2–12)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720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Foolish Actions (vv. 15–16)</a:t>
            </a:r>
          </a:p>
          <a:p>
            <a:pPr lvl="2"/>
            <a:r>
              <a:rPr lang="en-US" u="sng" dirty="0"/>
              <a:t>Chaos</a:t>
            </a:r>
          </a:p>
          <a:p>
            <a:pPr lvl="2"/>
            <a:r>
              <a:rPr lang="en-US" u="sng" dirty="0"/>
              <a:t>Evil</a:t>
            </a:r>
          </a:p>
          <a:p>
            <a:r>
              <a:rPr lang="en-US" dirty="0"/>
              <a:t>Where Does This "Wisdom" Come From? (v. 15)</a:t>
            </a:r>
          </a:p>
          <a:p>
            <a:pPr lvl="1"/>
            <a:r>
              <a:rPr lang="en-US" dirty="0"/>
              <a:t>Our selfish, sinful nature</a:t>
            </a:r>
          </a:p>
        </p:txBody>
      </p:sp>
    </p:spTree>
    <p:extLst>
      <p:ext uri="{BB962C8B-B14F-4D97-AF65-F5344CB8AC3E}">
        <p14:creationId xmlns:p14="http://schemas.microsoft.com/office/powerpoint/2010/main" val="27484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Revealed: 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9</a:t>
            </a:r>
          </a:p>
        </p:txBody>
      </p:sp>
    </p:spTree>
    <p:extLst>
      <p:ext uri="{BB962C8B-B14F-4D97-AF65-F5344CB8AC3E}">
        <p14:creationId xmlns:p14="http://schemas.microsoft.com/office/powerpoint/2010/main" val="2666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James communicate about wisdom by saying that it is “from above”? </a:t>
            </a:r>
          </a:p>
        </p:txBody>
      </p:sp>
    </p:spTree>
    <p:extLst>
      <p:ext uri="{BB962C8B-B14F-4D97-AF65-F5344CB8AC3E}">
        <p14:creationId xmlns:p14="http://schemas.microsoft.com/office/powerpoint/2010/main" val="28890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Christlike</a:t>
            </a:r>
            <a:r>
              <a:rPr lang="en-US" dirty="0"/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38552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the wisdom from above characterized (v. 17)?</a:t>
            </a:r>
          </a:p>
        </p:txBody>
      </p:sp>
    </p:spTree>
    <p:extLst>
      <p:ext uri="{BB962C8B-B14F-4D97-AF65-F5344CB8AC3E}">
        <p14:creationId xmlns:p14="http://schemas.microsoft.com/office/powerpoint/2010/main" val="821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Christlike</a:t>
            </a:r>
            <a:r>
              <a:rPr lang="en-US" dirty="0"/>
              <a:t> Wisdom</a:t>
            </a:r>
          </a:p>
          <a:p>
            <a:pPr lvl="1"/>
            <a:r>
              <a:rPr lang="en-US" u="sng" dirty="0"/>
              <a:t>Pure</a:t>
            </a:r>
            <a:r>
              <a:rPr lang="en-US" dirty="0"/>
              <a:t> Wisdom (1 Pet. 1:18–19)</a:t>
            </a:r>
          </a:p>
        </p:txBody>
      </p:sp>
    </p:spTree>
    <p:extLst>
      <p:ext uri="{BB962C8B-B14F-4D97-AF65-F5344CB8AC3E}">
        <p14:creationId xmlns:p14="http://schemas.microsoft.com/office/powerpoint/2010/main" val="39678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type of purity possible?</a:t>
            </a:r>
          </a:p>
          <a:p>
            <a:r>
              <a:rPr lang="en-US" dirty="0"/>
              <a:t>How can we be wise with the kind of purity that James mentions? </a:t>
            </a:r>
          </a:p>
        </p:txBody>
      </p:sp>
    </p:spTree>
    <p:extLst>
      <p:ext uri="{BB962C8B-B14F-4D97-AF65-F5344CB8AC3E}">
        <p14:creationId xmlns:p14="http://schemas.microsoft.com/office/powerpoint/2010/main" val="340751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Christlike</a:t>
            </a:r>
            <a:r>
              <a:rPr lang="en-US" dirty="0"/>
              <a:t> Wisdom</a:t>
            </a:r>
          </a:p>
          <a:p>
            <a:pPr lvl="1"/>
            <a:r>
              <a:rPr lang="en-US" u="sng" dirty="0"/>
              <a:t>Pure</a:t>
            </a:r>
            <a:r>
              <a:rPr lang="en-US" dirty="0"/>
              <a:t> Wisdom (1 Pet. 1:18–19)</a:t>
            </a:r>
          </a:p>
          <a:p>
            <a:pPr lvl="1"/>
            <a:r>
              <a:rPr lang="en-US" u="sng" dirty="0"/>
              <a:t>Peaceful</a:t>
            </a:r>
            <a:r>
              <a:rPr lang="en-US" dirty="0"/>
              <a:t> Wisdom (Eph. 6:15)</a:t>
            </a:r>
          </a:p>
        </p:txBody>
      </p:sp>
    </p:spTree>
    <p:extLst>
      <p:ext uri="{BB962C8B-B14F-4D97-AF65-F5344CB8AC3E}">
        <p14:creationId xmlns:p14="http://schemas.microsoft.com/office/powerpoint/2010/main" val="538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an understanding of peaceful wisdom change the way you interact with unbelievers? </a:t>
            </a:r>
          </a:p>
          <a:p>
            <a:r>
              <a:rPr lang="en-US" dirty="0"/>
              <a:t>What about with believers? </a:t>
            </a:r>
          </a:p>
        </p:txBody>
      </p:sp>
    </p:spTree>
    <p:extLst>
      <p:ext uri="{BB962C8B-B14F-4D97-AF65-F5344CB8AC3E}">
        <p14:creationId xmlns:p14="http://schemas.microsoft.com/office/powerpoint/2010/main" val="7537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According to James, </a:t>
            </a:r>
            <a:br>
              <a:rPr lang="en-US" dirty="0"/>
            </a:br>
            <a:r>
              <a:rPr lang="en-US" dirty="0"/>
              <a:t>how should we view the trials we experience (v. 2)?</a:t>
            </a:r>
          </a:p>
        </p:txBody>
      </p:sp>
    </p:spTree>
    <p:extLst>
      <p:ext uri="{BB962C8B-B14F-4D97-AF65-F5344CB8AC3E}">
        <p14:creationId xmlns:p14="http://schemas.microsoft.com/office/powerpoint/2010/main" val="133453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indicate about a life characterized by conflict? </a:t>
            </a:r>
          </a:p>
        </p:txBody>
      </p:sp>
    </p:spTree>
    <p:extLst>
      <p:ext uri="{BB962C8B-B14F-4D97-AF65-F5344CB8AC3E}">
        <p14:creationId xmlns:p14="http://schemas.microsoft.com/office/powerpoint/2010/main" val="180013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should a Christian address a conflict using this wisdom characterized by gentleness? </a:t>
            </a:r>
          </a:p>
        </p:txBody>
      </p:sp>
    </p:spTree>
    <p:extLst>
      <p:ext uri="{BB962C8B-B14F-4D97-AF65-F5344CB8AC3E}">
        <p14:creationId xmlns:p14="http://schemas.microsoft.com/office/powerpoint/2010/main" val="32903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when core beliefs are on the line? </a:t>
            </a:r>
          </a:p>
        </p:txBody>
      </p:sp>
    </p:spTree>
    <p:extLst>
      <p:ext uri="{BB962C8B-B14F-4D97-AF65-F5344CB8AC3E}">
        <p14:creationId xmlns:p14="http://schemas.microsoft.com/office/powerpoint/2010/main" val="18110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Christlike</a:t>
            </a:r>
            <a:r>
              <a:rPr lang="en-US" dirty="0"/>
              <a:t> Wisdom</a:t>
            </a:r>
          </a:p>
          <a:p>
            <a:pPr lvl="1"/>
            <a:r>
              <a:rPr lang="en-US" u="sng" dirty="0"/>
              <a:t>Pure</a:t>
            </a:r>
            <a:r>
              <a:rPr lang="en-US" dirty="0"/>
              <a:t> Wisdom (1 Pet. 1:18–19)</a:t>
            </a:r>
          </a:p>
          <a:p>
            <a:pPr lvl="1"/>
            <a:r>
              <a:rPr lang="en-US" u="sng" dirty="0"/>
              <a:t>Peaceful</a:t>
            </a:r>
            <a:r>
              <a:rPr lang="en-US" dirty="0"/>
              <a:t> Wisdom (Eph. 6:15)</a:t>
            </a:r>
          </a:p>
          <a:p>
            <a:pPr lvl="1"/>
            <a:r>
              <a:rPr lang="en-US" u="sng" dirty="0"/>
              <a:t>Active</a:t>
            </a:r>
            <a:r>
              <a:rPr lang="en-US" dirty="0"/>
              <a:t> Wisdom (Eph. 2:4–7)</a:t>
            </a:r>
          </a:p>
        </p:txBody>
      </p:sp>
    </p:spTree>
    <p:extLst>
      <p:ext uri="{BB962C8B-B14F-4D97-AF65-F5344CB8AC3E}">
        <p14:creationId xmlns:p14="http://schemas.microsoft.com/office/powerpoint/2010/main" val="18767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you merciful toward others? </a:t>
            </a:r>
          </a:p>
          <a:p>
            <a:r>
              <a:rPr lang="en-US" dirty="0"/>
              <a:t>Are you overly harsh or critical of people, especially in the times when they need the most mercy? </a:t>
            </a:r>
          </a:p>
        </p:txBody>
      </p:sp>
    </p:spTree>
    <p:extLst>
      <p:ext uri="{BB962C8B-B14F-4D97-AF65-F5344CB8AC3E}">
        <p14:creationId xmlns:p14="http://schemas.microsoft.com/office/powerpoint/2010/main" val="17339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you quick to forgive when offended or hurt? </a:t>
            </a:r>
          </a:p>
          <a:p>
            <a:r>
              <a:rPr lang="en-US" dirty="0"/>
              <a:t>Are you ready to help when others have needs? Do you sympathize with the pain of others?</a:t>
            </a:r>
          </a:p>
        </p:txBody>
      </p:sp>
    </p:spTree>
    <p:extLst>
      <p:ext uri="{BB962C8B-B14F-4D97-AF65-F5344CB8AC3E}">
        <p14:creationId xmlns:p14="http://schemas.microsoft.com/office/powerpoint/2010/main" val="587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Christlike</a:t>
            </a:r>
            <a:r>
              <a:rPr lang="en-US" dirty="0"/>
              <a:t> Wisdom</a:t>
            </a:r>
          </a:p>
          <a:p>
            <a:pPr lvl="1"/>
            <a:r>
              <a:rPr lang="en-US" u="sng" dirty="0"/>
              <a:t>Pure</a:t>
            </a:r>
            <a:r>
              <a:rPr lang="en-US" dirty="0"/>
              <a:t> Wisdom (1 Pet. 1:18–19)</a:t>
            </a:r>
          </a:p>
          <a:p>
            <a:pPr lvl="1"/>
            <a:r>
              <a:rPr lang="en-US" u="sng" dirty="0"/>
              <a:t>Peaceful</a:t>
            </a:r>
            <a:r>
              <a:rPr lang="en-US" dirty="0"/>
              <a:t> Wisdom (Eph. 6:15)</a:t>
            </a:r>
          </a:p>
          <a:p>
            <a:pPr lvl="1"/>
            <a:r>
              <a:rPr lang="en-US" u="sng" dirty="0"/>
              <a:t>Active</a:t>
            </a:r>
            <a:r>
              <a:rPr lang="en-US" dirty="0"/>
              <a:t> Wisdom (Eph. 2:4–7)</a:t>
            </a:r>
          </a:p>
          <a:p>
            <a:r>
              <a:rPr lang="en-US" u="sng" dirty="0"/>
              <a:t>Cultivating</a:t>
            </a:r>
            <a:r>
              <a:rPr lang="en-US" dirty="0"/>
              <a:t> Wisdom (v. 18)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will we gain if we live in peace (v. 18)? </a:t>
            </a:r>
          </a:p>
        </p:txBody>
      </p:sp>
    </p:spTree>
    <p:extLst>
      <p:ext uri="{BB962C8B-B14F-4D97-AF65-F5344CB8AC3E}">
        <p14:creationId xmlns:p14="http://schemas.microsoft.com/office/powerpoint/2010/main" val="38502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Restores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10</a:t>
            </a:r>
          </a:p>
        </p:txBody>
      </p:sp>
    </p:spTree>
    <p:extLst>
      <p:ext uri="{BB962C8B-B14F-4D97-AF65-F5344CB8AC3E}">
        <p14:creationId xmlns:p14="http://schemas.microsoft.com/office/powerpoint/2010/main" val="6725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 and Trials (vv. 2–12)</a:t>
            </a:r>
            <a:endParaRPr lang="en-US" b="0" dirty="0"/>
          </a:p>
          <a:p>
            <a:r>
              <a:rPr lang="en-US" dirty="0"/>
              <a:t>Thinking and </a:t>
            </a:r>
            <a:r>
              <a:rPr lang="en-US" u="sng" dirty="0"/>
              <a:t>Feeling</a:t>
            </a:r>
            <a:r>
              <a:rPr lang="en-US" dirty="0"/>
              <a:t> (v. 2)</a:t>
            </a:r>
          </a:p>
        </p:txBody>
      </p:sp>
    </p:spTree>
    <p:extLst>
      <p:ext uri="{BB962C8B-B14F-4D97-AF65-F5344CB8AC3E}">
        <p14:creationId xmlns:p14="http://schemas.microsoft.com/office/powerpoint/2010/main" val="4764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Description of </a:t>
            </a:r>
            <a:r>
              <a:rPr lang="en-US" u="sng" dirty="0"/>
              <a:t>Conflict</a:t>
            </a:r>
            <a:r>
              <a:rPr lang="en-US" dirty="0"/>
              <a:t> (vv. 1–2)</a:t>
            </a:r>
          </a:p>
          <a:p>
            <a:r>
              <a:rPr lang="en-US" dirty="0"/>
              <a:t>The </a:t>
            </a:r>
            <a:r>
              <a:rPr lang="en-US" u="sng" dirty="0"/>
              <a:t>Source</a:t>
            </a:r>
            <a:r>
              <a:rPr lang="en-US" dirty="0"/>
              <a:t> of Conflict (vv. 1–3)</a:t>
            </a:r>
          </a:p>
        </p:txBody>
      </p:sp>
    </p:spTree>
    <p:extLst>
      <p:ext uri="{BB962C8B-B14F-4D97-AF65-F5344CB8AC3E}">
        <p14:creationId xmlns:p14="http://schemas.microsoft.com/office/powerpoint/2010/main" val="36978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James say is the source of conflict (vv. 1–2)? </a:t>
            </a:r>
          </a:p>
        </p:txBody>
      </p:sp>
    </p:spTree>
    <p:extLst>
      <p:ext uri="{BB962C8B-B14F-4D97-AF65-F5344CB8AC3E}">
        <p14:creationId xmlns:p14="http://schemas.microsoft.com/office/powerpoint/2010/main" val="5230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Description of </a:t>
            </a:r>
            <a:r>
              <a:rPr lang="en-US" u="sng" dirty="0"/>
              <a:t>Conflict</a:t>
            </a:r>
            <a:r>
              <a:rPr lang="en-US" dirty="0"/>
              <a:t> (vv. 1–2)</a:t>
            </a:r>
          </a:p>
          <a:p>
            <a:r>
              <a:rPr lang="en-US" dirty="0"/>
              <a:t>The </a:t>
            </a:r>
            <a:r>
              <a:rPr lang="en-US" u="sng" dirty="0"/>
              <a:t>Source</a:t>
            </a:r>
            <a:r>
              <a:rPr lang="en-US" dirty="0"/>
              <a:t> of Conflict (vv. 1–3)</a:t>
            </a:r>
          </a:p>
          <a:p>
            <a:pPr lvl="1"/>
            <a:r>
              <a:rPr lang="en-US" dirty="0"/>
              <a:t>Our Own </a:t>
            </a:r>
            <a:r>
              <a:rPr lang="en-US" u="sng" dirty="0"/>
              <a:t>Desires</a:t>
            </a:r>
            <a:r>
              <a:rPr lang="en-US" dirty="0"/>
              <a:t> (v. 1)</a:t>
            </a:r>
          </a:p>
        </p:txBody>
      </p:sp>
    </p:spTree>
    <p:extLst>
      <p:ext uri="{BB962C8B-B14F-4D97-AF65-F5344CB8AC3E}">
        <p14:creationId xmlns:p14="http://schemas.microsoft.com/office/powerpoint/2010/main" val="4965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don’t we get what we want (vv. 2–3)?</a:t>
            </a:r>
          </a:p>
        </p:txBody>
      </p:sp>
    </p:spTree>
    <p:extLst>
      <p:ext uri="{BB962C8B-B14F-4D97-AF65-F5344CB8AC3E}">
        <p14:creationId xmlns:p14="http://schemas.microsoft.com/office/powerpoint/2010/main" val="16582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think about this? Is self-centeredness really at the heart of all conflict? Why or why not? </a:t>
            </a:r>
          </a:p>
        </p:txBody>
      </p:sp>
    </p:spTree>
    <p:extLst>
      <p:ext uri="{BB962C8B-B14F-4D97-AF65-F5344CB8AC3E}">
        <p14:creationId xmlns:p14="http://schemas.microsoft.com/office/powerpoint/2010/main" val="4058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Description of </a:t>
            </a:r>
            <a:r>
              <a:rPr lang="en-US" u="sng" dirty="0"/>
              <a:t>Conflict</a:t>
            </a:r>
            <a:r>
              <a:rPr lang="en-US" dirty="0"/>
              <a:t> (vv. 1–2)</a:t>
            </a:r>
          </a:p>
          <a:p>
            <a:r>
              <a:rPr lang="en-US" dirty="0"/>
              <a:t>The </a:t>
            </a:r>
            <a:r>
              <a:rPr lang="en-US" u="sng" dirty="0"/>
              <a:t>Source</a:t>
            </a:r>
            <a:r>
              <a:rPr lang="en-US" dirty="0"/>
              <a:t> of Conflict (vv. 1–3)</a:t>
            </a:r>
          </a:p>
          <a:p>
            <a:pPr lvl="1"/>
            <a:r>
              <a:rPr lang="en-US" dirty="0"/>
              <a:t>Our Own </a:t>
            </a:r>
            <a:r>
              <a:rPr lang="en-US" u="sng" dirty="0"/>
              <a:t>Desires</a:t>
            </a:r>
            <a:r>
              <a:rPr lang="en-US" dirty="0"/>
              <a:t> (v. 1)</a:t>
            </a:r>
          </a:p>
          <a:p>
            <a:pPr lvl="1"/>
            <a:r>
              <a:rPr lang="en-US" u="sng" dirty="0"/>
              <a:t>Enemies</a:t>
            </a:r>
            <a:r>
              <a:rPr lang="en-US" dirty="0"/>
              <a:t> of God (vv. 4–5)</a:t>
            </a:r>
          </a:p>
        </p:txBody>
      </p:sp>
    </p:spTree>
    <p:extLst>
      <p:ext uri="{BB962C8B-B14F-4D97-AF65-F5344CB8AC3E}">
        <p14:creationId xmlns:p14="http://schemas.microsoft.com/office/powerpoint/2010/main" val="94392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verse 4, what does James call his audience after they left God to pursue their own desires? </a:t>
            </a:r>
          </a:p>
        </p:txBody>
      </p:sp>
    </p:spTree>
    <p:extLst>
      <p:ext uri="{BB962C8B-B14F-4D97-AF65-F5344CB8AC3E}">
        <p14:creationId xmlns:p14="http://schemas.microsoft.com/office/powerpoint/2010/main" val="29642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Source of </a:t>
            </a:r>
            <a:r>
              <a:rPr lang="en-US" u="sng" dirty="0"/>
              <a:t>Restoration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(vv. 6–10)</a:t>
            </a:r>
          </a:p>
          <a:p>
            <a:pPr lvl="1"/>
            <a:r>
              <a:rPr lang="en-US" dirty="0"/>
              <a:t>The Roadblock to Restoration—</a:t>
            </a:r>
            <a:r>
              <a:rPr lang="en-US" u="sng" dirty="0"/>
              <a:t>Pride</a:t>
            </a:r>
          </a:p>
          <a:p>
            <a:pPr lvl="1"/>
            <a:r>
              <a:rPr lang="en-US" dirty="0"/>
              <a:t>The Attitude of Restoration—</a:t>
            </a:r>
            <a:r>
              <a:rPr lang="en-US" u="sng" dirty="0"/>
              <a:t>Humility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promised in verse 8?</a:t>
            </a:r>
          </a:p>
        </p:txBody>
      </p:sp>
    </p:spTree>
    <p:extLst>
      <p:ext uri="{BB962C8B-B14F-4D97-AF65-F5344CB8AC3E}">
        <p14:creationId xmlns:p14="http://schemas.microsoft.com/office/powerpoint/2010/main" val="170029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will God do when we humble ourselves (v. 10)?</a:t>
            </a:r>
          </a:p>
        </p:txBody>
      </p:sp>
    </p:spTree>
    <p:extLst>
      <p:ext uri="{BB962C8B-B14F-4D97-AF65-F5344CB8AC3E}">
        <p14:creationId xmlns:p14="http://schemas.microsoft.com/office/powerpoint/2010/main" val="1110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“big picture” that gives us this joyful response? </a:t>
            </a:r>
          </a:p>
          <a:p>
            <a:r>
              <a:rPr lang="en-US" dirty="0"/>
              <a:t>What is God’s ultimate purpose for allowing us to endure trials? </a:t>
            </a:r>
          </a:p>
        </p:txBody>
      </p:sp>
    </p:spTree>
    <p:extLst>
      <p:ext uri="{BB962C8B-B14F-4D97-AF65-F5344CB8AC3E}">
        <p14:creationId xmlns:p14="http://schemas.microsoft.com/office/powerpoint/2010/main" val="17214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2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Submits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11</a:t>
            </a:r>
          </a:p>
        </p:txBody>
      </p:sp>
    </p:spTree>
    <p:extLst>
      <p:ext uri="{BB962C8B-B14F-4D97-AF65-F5344CB8AC3E}">
        <p14:creationId xmlns:p14="http://schemas.microsoft.com/office/powerpoint/2010/main" val="12316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Is the One </a:t>
            </a:r>
            <a:r>
              <a:rPr lang="en-US" u="sng" dirty="0"/>
              <a:t>Lawgiver</a:t>
            </a:r>
            <a:r>
              <a:rPr lang="en-US" dirty="0"/>
              <a:t> and </a:t>
            </a:r>
            <a:r>
              <a:rPr lang="en-US" u="sng" dirty="0"/>
              <a:t>Judge</a:t>
            </a:r>
            <a:r>
              <a:rPr lang="en-US" dirty="0"/>
              <a:t> (vv. 11–12)</a:t>
            </a:r>
          </a:p>
        </p:txBody>
      </p:sp>
    </p:spTree>
    <p:extLst>
      <p:ext uri="{BB962C8B-B14F-4D97-AF65-F5344CB8AC3E}">
        <p14:creationId xmlns:p14="http://schemas.microsoft.com/office/powerpoint/2010/main" val="7777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judge the law (v. 11)?</a:t>
            </a:r>
          </a:p>
        </p:txBody>
      </p:sp>
    </p:spTree>
    <p:extLst>
      <p:ext uri="{BB962C8B-B14F-4D97-AF65-F5344CB8AC3E}">
        <p14:creationId xmlns:p14="http://schemas.microsoft.com/office/powerpoint/2010/main" val="29494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Is the One </a:t>
            </a:r>
            <a:r>
              <a:rPr lang="en-US" u="sng" dirty="0"/>
              <a:t>Lawgiver</a:t>
            </a:r>
            <a:r>
              <a:rPr lang="en-US" dirty="0"/>
              <a:t> and </a:t>
            </a:r>
            <a:r>
              <a:rPr lang="en-US" u="sng" dirty="0"/>
              <a:t>Judge</a:t>
            </a:r>
            <a:r>
              <a:rPr lang="en-US" dirty="0"/>
              <a:t> (vv. 11–12)</a:t>
            </a:r>
          </a:p>
          <a:p>
            <a:pPr lvl="1"/>
            <a:r>
              <a:rPr lang="en-US" u="sng" dirty="0"/>
              <a:t>Warnings</a:t>
            </a:r>
            <a:r>
              <a:rPr lang="en-US" dirty="0"/>
              <a:t> Against Judging the Law</a:t>
            </a:r>
          </a:p>
        </p:txBody>
      </p:sp>
    </p:spTree>
    <p:extLst>
      <p:ext uri="{BB962C8B-B14F-4D97-AF65-F5344CB8AC3E}">
        <p14:creationId xmlns:p14="http://schemas.microsoft.com/office/powerpoint/2010/main" val="13367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the only judge and lawgiver (v. 12)? </a:t>
            </a:r>
          </a:p>
        </p:txBody>
      </p:sp>
    </p:spTree>
    <p:extLst>
      <p:ext uri="{BB962C8B-B14F-4D97-AF65-F5344CB8AC3E}">
        <p14:creationId xmlns:p14="http://schemas.microsoft.com/office/powerpoint/2010/main" val="21192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this judge able to do </a:t>
            </a:r>
            <a:br>
              <a:rPr lang="en-US" dirty="0"/>
            </a:br>
            <a:r>
              <a:rPr lang="en-US" dirty="0"/>
              <a:t>(v. 12)? </a:t>
            </a:r>
          </a:p>
        </p:txBody>
      </p:sp>
    </p:spTree>
    <p:extLst>
      <p:ext uri="{BB962C8B-B14F-4D97-AF65-F5344CB8AC3E}">
        <p14:creationId xmlns:p14="http://schemas.microsoft.com/office/powerpoint/2010/main" val="10331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James’s command imply that we must never evaluate the morality of someone? </a:t>
            </a:r>
          </a:p>
        </p:txBody>
      </p:sp>
    </p:spTree>
    <p:extLst>
      <p:ext uri="{BB962C8B-B14F-4D97-AF65-F5344CB8AC3E}">
        <p14:creationId xmlns:p14="http://schemas.microsoft.com/office/powerpoint/2010/main" val="22895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avoid condemning others in a culture where immorality is acceptable and intolerance is considered hate? </a:t>
            </a:r>
          </a:p>
        </p:txBody>
      </p:sp>
    </p:spTree>
    <p:extLst>
      <p:ext uri="{BB962C8B-B14F-4D97-AF65-F5344CB8AC3E}">
        <p14:creationId xmlns:p14="http://schemas.microsoft.com/office/powerpoint/2010/main" val="2849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Is the One </a:t>
            </a:r>
            <a:r>
              <a:rPr lang="en-US" u="sng" dirty="0"/>
              <a:t>Lawgiver</a:t>
            </a:r>
            <a:r>
              <a:rPr lang="en-US" dirty="0"/>
              <a:t> and </a:t>
            </a:r>
            <a:r>
              <a:rPr lang="en-US" u="sng" dirty="0"/>
              <a:t>Judge</a:t>
            </a:r>
            <a:r>
              <a:rPr lang="en-US" dirty="0"/>
              <a:t> (vv. 11–12)</a:t>
            </a:r>
          </a:p>
          <a:p>
            <a:pPr lvl="1"/>
            <a:r>
              <a:rPr lang="en-US" u="sng" dirty="0"/>
              <a:t>Warnings</a:t>
            </a:r>
            <a:r>
              <a:rPr lang="en-US" dirty="0"/>
              <a:t> Against Judging the Law</a:t>
            </a:r>
          </a:p>
          <a:p>
            <a:pPr lvl="1"/>
            <a:r>
              <a:rPr lang="en-US" dirty="0"/>
              <a:t>Judging and </a:t>
            </a:r>
            <a:r>
              <a:rPr lang="en-US" u="sng" dirty="0"/>
              <a:t>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 and Trials (vv. 2–12)</a:t>
            </a:r>
            <a:endParaRPr lang="en-US" b="0" dirty="0"/>
          </a:p>
          <a:p>
            <a:r>
              <a:rPr lang="en-US" dirty="0"/>
              <a:t>Thinking and </a:t>
            </a:r>
            <a:r>
              <a:rPr lang="en-US" u="sng" dirty="0"/>
              <a:t>Feeling</a:t>
            </a:r>
            <a:r>
              <a:rPr lang="en-US" dirty="0"/>
              <a:t> (v. 2)</a:t>
            </a:r>
          </a:p>
          <a:p>
            <a:pPr lvl="1"/>
            <a:r>
              <a:rPr lang="en-US" dirty="0"/>
              <a:t>Reason for Joy—</a:t>
            </a:r>
            <a:r>
              <a:rPr lang="en-US" u="sng" dirty="0"/>
              <a:t>Completion</a:t>
            </a:r>
            <a:r>
              <a:rPr lang="en-US" dirty="0"/>
              <a:t> (vv. 3–4)</a:t>
            </a:r>
          </a:p>
          <a:p>
            <a:pPr lvl="1"/>
            <a:r>
              <a:rPr lang="en-US" dirty="0"/>
              <a:t>Roots of Joy—God’s </a:t>
            </a:r>
            <a:r>
              <a:rPr lang="en-US" u="sng" dirty="0"/>
              <a:t>Wisdom</a:t>
            </a:r>
            <a:r>
              <a:rPr lang="en-US" dirty="0"/>
              <a:t> (vv. 5–12)</a:t>
            </a:r>
          </a:p>
        </p:txBody>
      </p:sp>
    </p:spTree>
    <p:extLst>
      <p:ext uri="{BB962C8B-B14F-4D97-AF65-F5344CB8AC3E}">
        <p14:creationId xmlns:p14="http://schemas.microsoft.com/office/powerpoint/2010/main" val="33890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you think it is so easy for us to condemn others?</a:t>
            </a:r>
          </a:p>
        </p:txBody>
      </p:sp>
    </p:spTree>
    <p:extLst>
      <p:ext uri="{BB962C8B-B14F-4D97-AF65-F5344CB8AC3E}">
        <p14:creationId xmlns:p14="http://schemas.microsoft.com/office/powerpoint/2010/main" val="29431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biblical truths about God must we remember to help us with our speech? </a:t>
            </a:r>
          </a:p>
        </p:txBody>
      </p:sp>
    </p:spTree>
    <p:extLst>
      <p:ext uri="{BB962C8B-B14F-4D97-AF65-F5344CB8AC3E}">
        <p14:creationId xmlns:p14="http://schemas.microsoft.com/office/powerpoint/2010/main" val="118422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Is the Sovereign of </a:t>
            </a:r>
            <a:r>
              <a:rPr lang="en-US" u="sng" dirty="0"/>
              <a:t>Time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(vv. 13–15)</a:t>
            </a:r>
          </a:p>
          <a:p>
            <a:pPr lvl="1"/>
            <a:r>
              <a:rPr lang="en-US" dirty="0"/>
              <a:t>We Don’t Know the </a:t>
            </a:r>
            <a:r>
              <a:rPr lang="en-US" u="sng" dirty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James say about the assumption that our plans are certain (v. 16)? </a:t>
            </a:r>
          </a:p>
        </p:txBody>
      </p:sp>
    </p:spTree>
    <p:extLst>
      <p:ext uri="{BB962C8B-B14F-4D97-AF65-F5344CB8AC3E}">
        <p14:creationId xmlns:p14="http://schemas.microsoft.com/office/powerpoint/2010/main" val="16270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Is the Sovereign of </a:t>
            </a:r>
            <a:r>
              <a:rPr lang="en-US" u="sng" dirty="0"/>
              <a:t>Time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(vv. 13–15)</a:t>
            </a:r>
          </a:p>
          <a:p>
            <a:pPr lvl="1"/>
            <a:r>
              <a:rPr lang="en-US" dirty="0"/>
              <a:t>We Don’t Know the </a:t>
            </a:r>
            <a:r>
              <a:rPr lang="en-US" u="sng" dirty="0"/>
              <a:t>Future</a:t>
            </a:r>
            <a:endParaRPr lang="en-US" dirty="0"/>
          </a:p>
          <a:p>
            <a:pPr lvl="1"/>
            <a:r>
              <a:rPr lang="en-US" u="sng" dirty="0"/>
              <a:t>Trust</a:t>
            </a:r>
            <a:r>
              <a:rPr lang="en-US" dirty="0"/>
              <a:t> God’s Wisdom</a:t>
            </a:r>
          </a:p>
        </p:txBody>
      </p:sp>
    </p:spTree>
    <p:extLst>
      <p:ext uri="{BB962C8B-B14F-4D97-AF65-F5344CB8AC3E}">
        <p14:creationId xmlns:p14="http://schemas.microsoft.com/office/powerpoint/2010/main" val="36085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should knowledge of our brevity change the way we live (v. 15)? </a:t>
            </a:r>
          </a:p>
        </p:txBody>
      </p:sp>
    </p:spTree>
    <p:extLst>
      <p:ext uri="{BB962C8B-B14F-4D97-AF65-F5344CB8AC3E}">
        <p14:creationId xmlns:p14="http://schemas.microsoft.com/office/powerpoint/2010/main" val="42255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respond when things don’t go the way you planned? </a:t>
            </a:r>
          </a:p>
        </p:txBody>
      </p:sp>
    </p:spTree>
    <p:extLst>
      <p:ext uri="{BB962C8B-B14F-4D97-AF65-F5344CB8AC3E}">
        <p14:creationId xmlns:p14="http://schemas.microsoft.com/office/powerpoint/2010/main" val="17224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practical ways we can make plans while still acknowledging God’s sovereignty?</a:t>
            </a:r>
          </a:p>
        </p:txBody>
      </p:sp>
    </p:spTree>
    <p:extLst>
      <p:ext uri="{BB962C8B-B14F-4D97-AF65-F5344CB8AC3E}">
        <p14:creationId xmlns:p14="http://schemas.microsoft.com/office/powerpoint/2010/main" val="22158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5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Waits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12</a:t>
            </a:r>
          </a:p>
        </p:txBody>
      </p:sp>
    </p:spTree>
    <p:extLst>
      <p:ext uri="{BB962C8B-B14F-4D97-AF65-F5344CB8AC3E}">
        <p14:creationId xmlns:p14="http://schemas.microsoft.com/office/powerpoint/2010/main" val="42251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Wisdom Given with </a:t>
            </a:r>
            <a:r>
              <a:rPr lang="en-US" u="sng" dirty="0"/>
              <a:t>Grace</a:t>
            </a:r>
            <a:r>
              <a:rPr lang="en-US" dirty="0"/>
              <a:t> (v. 5)</a:t>
            </a:r>
          </a:p>
        </p:txBody>
      </p:sp>
    </p:spTree>
    <p:extLst>
      <p:ext uri="{BB962C8B-B14F-4D97-AF65-F5344CB8AC3E}">
        <p14:creationId xmlns:p14="http://schemas.microsoft.com/office/powerpoint/2010/main" val="274791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Consequences of </a:t>
            </a:r>
            <a:r>
              <a:rPr lang="en-US" u="sng" dirty="0"/>
              <a:t>Materialism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12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principles that Jesus taught about the dangers of wealth? </a:t>
            </a:r>
          </a:p>
        </p:txBody>
      </p:sp>
    </p:spTree>
    <p:extLst>
      <p:ext uri="{BB962C8B-B14F-4D97-AF65-F5344CB8AC3E}">
        <p14:creationId xmlns:p14="http://schemas.microsoft.com/office/powerpoint/2010/main" val="23703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Consequences of </a:t>
            </a:r>
            <a:r>
              <a:rPr lang="en-US" u="sng" dirty="0"/>
              <a:t>Materialism</a:t>
            </a:r>
            <a:endParaRPr lang="en-US" dirty="0"/>
          </a:p>
          <a:p>
            <a:pPr lvl="1"/>
            <a:r>
              <a:rPr lang="en-US" dirty="0"/>
              <a:t>Material Possessions </a:t>
            </a:r>
            <a:r>
              <a:rPr lang="en-US" u="sng" dirty="0"/>
              <a:t>Decay</a:t>
            </a:r>
            <a:r>
              <a:rPr lang="en-US" dirty="0"/>
              <a:t> (vv. 1–3)</a:t>
            </a:r>
          </a:p>
        </p:txBody>
      </p:sp>
    </p:spTree>
    <p:extLst>
      <p:ext uri="{BB962C8B-B14F-4D97-AF65-F5344CB8AC3E}">
        <p14:creationId xmlns:p14="http://schemas.microsoft.com/office/powerpoint/2010/main" val="323801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12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James tell the rich to weep (vv. 2–3)?</a:t>
            </a:r>
          </a:p>
        </p:txBody>
      </p:sp>
    </p:spTree>
    <p:extLst>
      <p:ext uri="{BB962C8B-B14F-4D97-AF65-F5344CB8AC3E}">
        <p14:creationId xmlns:p14="http://schemas.microsoft.com/office/powerpoint/2010/main" val="41189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Consequences of </a:t>
            </a:r>
            <a:r>
              <a:rPr lang="en-US" u="sng" dirty="0"/>
              <a:t>Materialism</a:t>
            </a:r>
            <a:endParaRPr lang="en-US" dirty="0"/>
          </a:p>
          <a:p>
            <a:pPr lvl="1"/>
            <a:r>
              <a:rPr lang="en-US" dirty="0"/>
              <a:t>Material Possessions </a:t>
            </a:r>
            <a:r>
              <a:rPr lang="en-US" u="sng" dirty="0"/>
              <a:t>Decay</a:t>
            </a:r>
            <a:r>
              <a:rPr lang="en-US" dirty="0"/>
              <a:t> (vv. 1–3)</a:t>
            </a:r>
          </a:p>
          <a:p>
            <a:pPr lvl="1"/>
            <a:r>
              <a:rPr lang="en-US" dirty="0"/>
              <a:t>Selfishness Leads to </a:t>
            </a:r>
            <a:r>
              <a:rPr lang="en-US" u="sng" dirty="0"/>
              <a:t>Abuse</a:t>
            </a:r>
            <a:r>
              <a:rPr lang="en-US" dirty="0"/>
              <a:t> (vv. 4–6)</a:t>
            </a:r>
          </a:p>
        </p:txBody>
      </p:sp>
    </p:spTree>
    <p:extLst>
      <p:ext uri="{BB962C8B-B14F-4D97-AF65-F5344CB8AC3E}">
        <p14:creationId xmlns:p14="http://schemas.microsoft.com/office/powerpoint/2010/main" val="21661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12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evil did the rich men commit (vv. 4–6)?</a:t>
            </a:r>
          </a:p>
        </p:txBody>
      </p:sp>
    </p:spTree>
    <p:extLst>
      <p:ext uri="{BB962C8B-B14F-4D97-AF65-F5344CB8AC3E}">
        <p14:creationId xmlns:p14="http://schemas.microsoft.com/office/powerpoint/2010/main" val="30456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12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what ways are we tempted to treat people like objects?</a:t>
            </a:r>
          </a:p>
        </p:txBody>
      </p:sp>
    </p:spTree>
    <p:extLst>
      <p:ext uri="{BB962C8B-B14F-4D97-AF65-F5344CB8AC3E}">
        <p14:creationId xmlns:p14="http://schemas.microsoft.com/office/powerpoint/2010/main" val="36032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12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avoid this temptation? </a:t>
            </a:r>
          </a:p>
        </p:txBody>
      </p:sp>
    </p:spTree>
    <p:extLst>
      <p:ext uri="{BB962C8B-B14F-4D97-AF65-F5344CB8AC3E}">
        <p14:creationId xmlns:p14="http://schemas.microsoft.com/office/powerpoint/2010/main" val="16002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Consequences of </a:t>
            </a:r>
            <a:r>
              <a:rPr lang="en-US" u="sng" dirty="0"/>
              <a:t>Materialism</a:t>
            </a:r>
            <a:endParaRPr lang="en-US" dirty="0"/>
          </a:p>
          <a:p>
            <a:pPr lvl="1"/>
            <a:r>
              <a:rPr lang="en-US" dirty="0"/>
              <a:t>Material Possessions </a:t>
            </a:r>
            <a:r>
              <a:rPr lang="en-US" u="sng" dirty="0"/>
              <a:t>Decay</a:t>
            </a:r>
            <a:r>
              <a:rPr lang="en-US" dirty="0"/>
              <a:t> (vv. 1–3)</a:t>
            </a:r>
          </a:p>
          <a:p>
            <a:pPr lvl="1"/>
            <a:r>
              <a:rPr lang="en-US" dirty="0"/>
              <a:t>Selfishness Leads to </a:t>
            </a:r>
            <a:r>
              <a:rPr lang="en-US" u="sng" dirty="0"/>
              <a:t>Abuse</a:t>
            </a:r>
            <a:r>
              <a:rPr lang="en-US" dirty="0"/>
              <a:t> (vv. 4–6)</a:t>
            </a:r>
          </a:p>
          <a:p>
            <a:pPr lvl="1"/>
            <a:r>
              <a:rPr lang="en-US" dirty="0"/>
              <a:t>Selfishness Lacks </a:t>
            </a:r>
            <a:r>
              <a:rPr lang="en-US" u="sng" dirty="0"/>
              <a:t>Integrity</a:t>
            </a:r>
            <a:r>
              <a:rPr lang="en-US" dirty="0"/>
              <a:t> (vv. 4, 12)</a:t>
            </a:r>
          </a:p>
        </p:txBody>
      </p:sp>
    </p:spTree>
    <p:extLst>
      <p:ext uri="{BB962C8B-B14F-4D97-AF65-F5344CB8AC3E}">
        <p14:creationId xmlns:p14="http://schemas.microsoft.com/office/powerpoint/2010/main" val="27496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Hears the </a:t>
            </a:r>
            <a:r>
              <a:rPr lang="en-US" u="sng" dirty="0"/>
              <a:t>Cry</a:t>
            </a:r>
            <a:r>
              <a:rPr lang="en-US" dirty="0"/>
              <a:t> of the Oppressed (vv. 4–6)</a:t>
            </a:r>
          </a:p>
        </p:txBody>
      </p:sp>
    </p:spTree>
    <p:extLst>
      <p:ext uri="{BB962C8B-B14F-4D97-AF65-F5344CB8AC3E}">
        <p14:creationId xmlns:p14="http://schemas.microsoft.com/office/powerpoint/2010/main" val="24265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God answer our request for wisdom (v. 5)?</a:t>
            </a:r>
          </a:p>
        </p:txBody>
      </p:sp>
    </p:spTree>
    <p:extLst>
      <p:ext uri="{BB962C8B-B14F-4D97-AF65-F5344CB8AC3E}">
        <p14:creationId xmlns:p14="http://schemas.microsoft.com/office/powerpoint/2010/main" val="28616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12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promise is found in verse 4? </a:t>
            </a:r>
          </a:p>
        </p:txBody>
      </p:sp>
    </p:spTree>
    <p:extLst>
      <p:ext uri="{BB962C8B-B14F-4D97-AF65-F5344CB8AC3E}">
        <p14:creationId xmlns:p14="http://schemas.microsoft.com/office/powerpoint/2010/main" val="10674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Hears the </a:t>
            </a:r>
            <a:r>
              <a:rPr lang="en-US" u="sng" dirty="0"/>
              <a:t>Cry</a:t>
            </a:r>
            <a:r>
              <a:rPr lang="en-US" dirty="0"/>
              <a:t> of the Oppressed (vv. 4–6)</a:t>
            </a:r>
          </a:p>
          <a:p>
            <a:r>
              <a:rPr lang="en-US" dirty="0"/>
              <a:t>Faith Produces </a:t>
            </a:r>
            <a:r>
              <a:rPr lang="en-US" u="sng" dirty="0"/>
              <a:t>Patience</a:t>
            </a:r>
            <a:r>
              <a:rPr lang="en-US" dirty="0"/>
              <a:t> (vv. 7–12)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Farmer</a:t>
            </a:r>
            <a:r>
              <a:rPr lang="en-US" dirty="0"/>
              <a:t> Uses Patience (v. 7)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Prophets</a:t>
            </a:r>
            <a:r>
              <a:rPr lang="en-US" dirty="0"/>
              <a:t> Patiently Endured (v. 10)</a:t>
            </a:r>
          </a:p>
        </p:txBody>
      </p:sp>
    </p:spTree>
    <p:extLst>
      <p:ext uri="{BB962C8B-B14F-4D97-AF65-F5344CB8AC3E}">
        <p14:creationId xmlns:p14="http://schemas.microsoft.com/office/powerpoint/2010/main" val="18895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Job’s Patience </a:t>
            </a:r>
            <a:r>
              <a:rPr lang="en-US" u="sng" dirty="0"/>
              <a:t>Rewarded</a:t>
            </a:r>
            <a:r>
              <a:rPr lang="en-US" dirty="0"/>
              <a:t> (v. 11)</a:t>
            </a:r>
          </a:p>
          <a:p>
            <a:pPr lvl="1"/>
            <a:r>
              <a:rPr lang="en-US" dirty="0"/>
              <a:t>The End in Sight—Christ’s Imminent </a:t>
            </a:r>
            <a:r>
              <a:rPr lang="en-US" u="sng" dirty="0"/>
              <a:t>Return</a:t>
            </a:r>
            <a:r>
              <a:rPr lang="en-US" dirty="0"/>
              <a:t> (v. 8)</a:t>
            </a:r>
          </a:p>
          <a:p>
            <a:r>
              <a:rPr lang="en-US" u="sng" dirty="0"/>
              <a:t>Contentment</a:t>
            </a:r>
            <a:r>
              <a:rPr lang="en-US" dirty="0"/>
              <a:t> with the Process </a:t>
            </a:r>
            <a:br>
              <a:rPr lang="en-US" dirty="0"/>
            </a:br>
            <a:r>
              <a:rPr lang="en-US" dirty="0"/>
              <a:t>(vv. 8–12)</a:t>
            </a:r>
          </a:p>
        </p:txBody>
      </p:sp>
    </p:spTree>
    <p:extLst>
      <p:ext uri="{BB962C8B-B14F-4D97-AF65-F5344CB8AC3E}">
        <p14:creationId xmlns:p14="http://schemas.microsoft.com/office/powerpoint/2010/main" val="18379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1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Prays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13</a:t>
            </a:r>
          </a:p>
        </p:txBody>
      </p:sp>
    </p:spTree>
    <p:extLst>
      <p:ext uri="{BB962C8B-B14F-4D97-AF65-F5344CB8AC3E}">
        <p14:creationId xmlns:p14="http://schemas.microsoft.com/office/powerpoint/2010/main" val="13357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13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James call on us to do in spite of trouble, happiness, or sickness </a:t>
            </a:r>
            <a:br>
              <a:rPr lang="en-US" dirty="0"/>
            </a:br>
            <a:r>
              <a:rPr lang="en-US" dirty="0"/>
              <a:t>(vv. 13–14)?</a:t>
            </a:r>
          </a:p>
        </p:txBody>
      </p:sp>
    </p:spTree>
    <p:extLst>
      <p:ext uri="{BB962C8B-B14F-4D97-AF65-F5344CB8AC3E}">
        <p14:creationId xmlns:p14="http://schemas.microsoft.com/office/powerpoint/2010/main" val="27172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13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Motives for </a:t>
            </a:r>
            <a:r>
              <a:rPr lang="en-US" u="sng" dirty="0"/>
              <a:t>Prayer</a:t>
            </a:r>
            <a:r>
              <a:rPr lang="en-US" dirty="0"/>
              <a:t> (vv. 13–16)</a:t>
            </a:r>
          </a:p>
        </p:txBody>
      </p:sp>
    </p:spTree>
    <p:extLst>
      <p:ext uri="{BB962C8B-B14F-4D97-AF65-F5344CB8AC3E}">
        <p14:creationId xmlns:p14="http://schemas.microsoft.com/office/powerpoint/2010/main" val="9974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13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God promise in verse 15? </a:t>
            </a:r>
          </a:p>
        </p:txBody>
      </p:sp>
    </p:spTree>
    <p:extLst>
      <p:ext uri="{BB962C8B-B14F-4D97-AF65-F5344CB8AC3E}">
        <p14:creationId xmlns:p14="http://schemas.microsoft.com/office/powerpoint/2010/main" val="24634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13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Motives for </a:t>
            </a:r>
            <a:r>
              <a:rPr lang="en-US" u="sng" dirty="0"/>
              <a:t>Prayer</a:t>
            </a:r>
            <a:r>
              <a:rPr lang="en-US" dirty="0"/>
              <a:t> (vv. 13–16)</a:t>
            </a:r>
          </a:p>
          <a:p>
            <a:pPr lvl="1"/>
            <a:r>
              <a:rPr lang="en-US" u="sng" dirty="0"/>
              <a:t>Suffering</a:t>
            </a:r>
          </a:p>
          <a:p>
            <a:pPr lvl="1"/>
            <a:r>
              <a:rPr lang="en-US" u="sng" dirty="0"/>
              <a:t>Happiness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13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of our prayers contain praise? </a:t>
            </a:r>
          </a:p>
          <a:p>
            <a:r>
              <a:rPr lang="en-US" dirty="0"/>
              <a:t>Why does it seem natural to reach out to God in suffering, yet difficult to praise and thank God in good times?</a:t>
            </a:r>
          </a:p>
        </p:txBody>
      </p:sp>
    </p:spTree>
    <p:extLst>
      <p:ext uri="{BB962C8B-B14F-4D97-AF65-F5344CB8AC3E}">
        <p14:creationId xmlns:p14="http://schemas.microsoft.com/office/powerpoint/2010/main" val="409466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Wisdom Given with </a:t>
            </a:r>
            <a:r>
              <a:rPr lang="en-US" u="sng" dirty="0"/>
              <a:t>Grace</a:t>
            </a:r>
            <a:r>
              <a:rPr lang="en-US" dirty="0"/>
              <a:t> (v. 5)</a:t>
            </a:r>
          </a:p>
          <a:p>
            <a:pPr lvl="2"/>
            <a:r>
              <a:rPr lang="en-US" dirty="0"/>
              <a:t>Wisdom Received by </a:t>
            </a:r>
            <a:r>
              <a:rPr lang="en-US" u="sng" dirty="0"/>
              <a:t>Faith</a:t>
            </a:r>
            <a:r>
              <a:rPr lang="en-US" dirty="0"/>
              <a:t> (vv. 6–8)</a:t>
            </a:r>
          </a:p>
        </p:txBody>
      </p:sp>
    </p:spTree>
    <p:extLst>
      <p:ext uri="{BB962C8B-B14F-4D97-AF65-F5344CB8AC3E}">
        <p14:creationId xmlns:p14="http://schemas.microsoft.com/office/powerpoint/2010/main" val="15059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13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Motives for </a:t>
            </a:r>
            <a:r>
              <a:rPr lang="en-US" u="sng" dirty="0"/>
              <a:t>Prayer</a:t>
            </a:r>
            <a:r>
              <a:rPr lang="en-US" dirty="0"/>
              <a:t> (vv. 13–16)</a:t>
            </a:r>
          </a:p>
          <a:p>
            <a:pPr lvl="1"/>
            <a:r>
              <a:rPr lang="en-US" u="sng" dirty="0"/>
              <a:t>Suffering</a:t>
            </a:r>
          </a:p>
          <a:p>
            <a:pPr lvl="1"/>
            <a:r>
              <a:rPr lang="en-US" u="sng" dirty="0"/>
              <a:t>Happiness</a:t>
            </a:r>
            <a:endParaRPr lang="en-US" dirty="0"/>
          </a:p>
          <a:p>
            <a:pPr lvl="1"/>
            <a:r>
              <a:rPr lang="en-US" u="sng" dirty="0"/>
              <a:t>Sickness</a:t>
            </a:r>
            <a:r>
              <a:rPr lang="en-US" dirty="0"/>
              <a:t>—Physical and Spiritual</a:t>
            </a:r>
          </a:p>
        </p:txBody>
      </p:sp>
    </p:spTree>
    <p:extLst>
      <p:ext uri="{BB962C8B-B14F-4D97-AF65-F5344CB8AC3E}">
        <p14:creationId xmlns:p14="http://schemas.microsoft.com/office/powerpoint/2010/main" val="425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13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Focus</a:t>
            </a:r>
            <a:r>
              <a:rPr lang="en-US" dirty="0"/>
              <a:t> of Prayer (v. 15)</a:t>
            </a:r>
          </a:p>
          <a:p>
            <a:pPr lvl="1"/>
            <a:r>
              <a:rPr lang="en-US" dirty="0"/>
              <a:t>Faith in the God Who Hears Prayer</a:t>
            </a:r>
          </a:p>
        </p:txBody>
      </p:sp>
    </p:spTree>
    <p:extLst>
      <p:ext uri="{BB962C8B-B14F-4D97-AF65-F5344CB8AC3E}">
        <p14:creationId xmlns:p14="http://schemas.microsoft.com/office/powerpoint/2010/main" val="19155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13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Result</a:t>
            </a:r>
            <a:r>
              <a:rPr lang="en-US" dirty="0"/>
              <a:t> of Prayer (v. 16)</a:t>
            </a:r>
          </a:p>
        </p:txBody>
      </p:sp>
    </p:spTree>
    <p:extLst>
      <p:ext uri="{BB962C8B-B14F-4D97-AF65-F5344CB8AC3E}">
        <p14:creationId xmlns:p14="http://schemas.microsoft.com/office/powerpoint/2010/main" val="3738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DEAF-3795-4275-900E-CC366F35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13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F0F3B-3EAC-4FF1-B589-72D3D563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James describe the prayer of a righteous person </a:t>
            </a:r>
            <a:br>
              <a:rPr lang="en-US" dirty="0"/>
            </a:br>
            <a:r>
              <a:rPr lang="en-US" dirty="0"/>
              <a:t>(v. 16)?</a:t>
            </a:r>
          </a:p>
        </p:txBody>
      </p:sp>
    </p:spTree>
    <p:extLst>
      <p:ext uri="{BB962C8B-B14F-4D97-AF65-F5344CB8AC3E}">
        <p14:creationId xmlns:p14="http://schemas.microsoft.com/office/powerpoint/2010/main" val="6602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13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Result</a:t>
            </a:r>
            <a:r>
              <a:rPr lang="en-US" dirty="0"/>
              <a:t> of Prayer (v. 16)</a:t>
            </a:r>
          </a:p>
          <a:p>
            <a:pPr lvl="1"/>
            <a:r>
              <a:rPr lang="en-US" u="sng" dirty="0"/>
              <a:t>Healing</a:t>
            </a:r>
            <a:r>
              <a:rPr lang="en-US" dirty="0"/>
              <a:t> (vv. 15–16, 19–20)</a:t>
            </a:r>
          </a:p>
          <a:p>
            <a:pPr lvl="1"/>
            <a:r>
              <a:rPr lang="en-US" dirty="0"/>
              <a:t>Spiritual </a:t>
            </a:r>
            <a:r>
              <a:rPr lang="en-US" u="sng" dirty="0"/>
              <a:t>Restoration</a:t>
            </a:r>
            <a:r>
              <a:rPr lang="en-US" dirty="0"/>
              <a:t> (vv. 19–20)</a:t>
            </a:r>
          </a:p>
        </p:txBody>
      </p:sp>
    </p:spTree>
    <p:extLst>
      <p:ext uri="{BB962C8B-B14F-4D97-AF65-F5344CB8AC3E}">
        <p14:creationId xmlns:p14="http://schemas.microsoft.com/office/powerpoint/2010/main" val="37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2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190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are some truths about God that we could meditate on during trials? </a:t>
            </a:r>
          </a:p>
          <a:p>
            <a:r>
              <a:rPr lang="en-US" dirty="0"/>
              <a:t>How can we help believers to think biblically about suffering but still show empathy to their pain? </a:t>
            </a:r>
          </a:p>
        </p:txBody>
      </p:sp>
    </p:spTree>
    <p:extLst>
      <p:ext uri="{BB962C8B-B14F-4D97-AF65-F5344CB8AC3E}">
        <p14:creationId xmlns:p14="http://schemas.microsoft.com/office/powerpoint/2010/main" val="17216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Wisdom Given with </a:t>
            </a:r>
            <a:r>
              <a:rPr lang="en-US" u="sng" dirty="0"/>
              <a:t>Grace</a:t>
            </a:r>
            <a:r>
              <a:rPr lang="en-US" dirty="0"/>
              <a:t> (v. 5)</a:t>
            </a:r>
          </a:p>
          <a:p>
            <a:pPr lvl="2"/>
            <a:r>
              <a:rPr lang="en-US" dirty="0"/>
              <a:t>Wisdom Received by </a:t>
            </a:r>
            <a:r>
              <a:rPr lang="en-US" u="sng" dirty="0"/>
              <a:t>Faith</a:t>
            </a:r>
            <a:r>
              <a:rPr lang="en-US" dirty="0"/>
              <a:t> (vv. 6–8)</a:t>
            </a:r>
          </a:p>
          <a:p>
            <a:pPr lvl="2"/>
            <a:r>
              <a:rPr lang="en-US" dirty="0"/>
              <a:t>The Faithful </a:t>
            </a:r>
            <a:r>
              <a:rPr lang="en-US" u="sng" dirty="0"/>
              <a:t>Restored</a:t>
            </a:r>
            <a:r>
              <a:rPr lang="en-US" dirty="0"/>
              <a:t> by Wisdom (v. 9)</a:t>
            </a:r>
          </a:p>
        </p:txBody>
      </p:sp>
    </p:spTree>
    <p:extLst>
      <p:ext uri="{BB962C8B-B14F-4D97-AF65-F5344CB8AC3E}">
        <p14:creationId xmlns:p14="http://schemas.microsoft.com/office/powerpoint/2010/main" val="4624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promises that can encourage believers during trials? </a:t>
            </a:r>
          </a:p>
        </p:txBody>
      </p:sp>
    </p:spTree>
    <p:extLst>
      <p:ext uri="{BB962C8B-B14F-4D97-AF65-F5344CB8AC3E}">
        <p14:creationId xmlns:p14="http://schemas.microsoft.com/office/powerpoint/2010/main" val="23468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Wisdom Given with </a:t>
            </a:r>
            <a:r>
              <a:rPr lang="en-US" u="sng" dirty="0"/>
              <a:t>Grace</a:t>
            </a:r>
            <a:r>
              <a:rPr lang="en-US" dirty="0"/>
              <a:t> (v. 5)</a:t>
            </a:r>
          </a:p>
          <a:p>
            <a:pPr lvl="2"/>
            <a:r>
              <a:rPr lang="en-US" dirty="0"/>
              <a:t>Wisdom Received by </a:t>
            </a:r>
            <a:r>
              <a:rPr lang="en-US" u="sng" dirty="0"/>
              <a:t>Faith</a:t>
            </a:r>
            <a:r>
              <a:rPr lang="en-US" dirty="0"/>
              <a:t> (vv. 6–8)</a:t>
            </a:r>
          </a:p>
          <a:p>
            <a:pPr lvl="2"/>
            <a:r>
              <a:rPr lang="en-US" dirty="0"/>
              <a:t>The Faithful </a:t>
            </a:r>
            <a:r>
              <a:rPr lang="en-US" u="sng" dirty="0"/>
              <a:t>Restored</a:t>
            </a:r>
            <a:r>
              <a:rPr lang="en-US" dirty="0"/>
              <a:t> by Wisdom (v. 9)</a:t>
            </a:r>
          </a:p>
          <a:p>
            <a:pPr lvl="2"/>
            <a:r>
              <a:rPr lang="en-US" dirty="0"/>
              <a:t>The Proud </a:t>
            </a:r>
            <a:r>
              <a:rPr lang="en-US" u="sng" dirty="0"/>
              <a:t>Humbled</a:t>
            </a:r>
            <a:r>
              <a:rPr lang="en-US" dirty="0"/>
              <a:t> by Wisdom (vv. 10–11)</a:t>
            </a:r>
          </a:p>
        </p:txBody>
      </p:sp>
    </p:spTree>
    <p:extLst>
      <p:ext uri="{BB962C8B-B14F-4D97-AF65-F5344CB8AC3E}">
        <p14:creationId xmlns:p14="http://schemas.microsoft.com/office/powerpoint/2010/main" val="6105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material wealth affect our response to trials? </a:t>
            </a:r>
          </a:p>
        </p:txBody>
      </p:sp>
    </p:spTree>
    <p:extLst>
      <p:ext uri="{BB962C8B-B14F-4D97-AF65-F5344CB8AC3E}">
        <p14:creationId xmlns:p14="http://schemas.microsoft.com/office/powerpoint/2010/main" val="9627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Wisdom Given with </a:t>
            </a:r>
            <a:r>
              <a:rPr lang="en-US" u="sng" dirty="0"/>
              <a:t>Grace</a:t>
            </a:r>
            <a:r>
              <a:rPr lang="en-US" dirty="0"/>
              <a:t> (v. 5)</a:t>
            </a:r>
          </a:p>
          <a:p>
            <a:pPr lvl="2"/>
            <a:r>
              <a:rPr lang="en-US" dirty="0"/>
              <a:t>Wisdom Received by </a:t>
            </a:r>
            <a:r>
              <a:rPr lang="en-US" u="sng" dirty="0"/>
              <a:t>Faith</a:t>
            </a:r>
            <a:r>
              <a:rPr lang="en-US" dirty="0"/>
              <a:t> (vv. 6–8)</a:t>
            </a:r>
          </a:p>
          <a:p>
            <a:pPr lvl="2"/>
            <a:r>
              <a:rPr lang="en-US" dirty="0"/>
              <a:t>The Faithful </a:t>
            </a:r>
            <a:r>
              <a:rPr lang="en-US" u="sng" dirty="0"/>
              <a:t>Restored</a:t>
            </a:r>
            <a:r>
              <a:rPr lang="en-US" dirty="0"/>
              <a:t> by Wisdom (v. 9)</a:t>
            </a:r>
          </a:p>
          <a:p>
            <a:pPr lvl="2"/>
            <a:r>
              <a:rPr lang="en-US" dirty="0"/>
              <a:t>The Proud </a:t>
            </a:r>
            <a:r>
              <a:rPr lang="en-US" u="sng" dirty="0"/>
              <a:t>Humbled</a:t>
            </a:r>
            <a:r>
              <a:rPr lang="en-US" dirty="0"/>
              <a:t> by Wisdom (vv. 10–11)</a:t>
            </a:r>
          </a:p>
          <a:p>
            <a:pPr lvl="2"/>
            <a:r>
              <a:rPr lang="en-US" dirty="0"/>
              <a:t>The Faithful </a:t>
            </a:r>
            <a:r>
              <a:rPr lang="en-US" u="sng" dirty="0"/>
              <a:t>Rewarded</a:t>
            </a:r>
            <a:r>
              <a:rPr lang="en-US" dirty="0"/>
              <a:t> by Wisdom (v. 12)</a:t>
            </a:r>
          </a:p>
        </p:txBody>
      </p:sp>
    </p:spTree>
    <p:extLst>
      <p:ext uri="{BB962C8B-B14F-4D97-AF65-F5344CB8AC3E}">
        <p14:creationId xmlns:p14="http://schemas.microsoft.com/office/powerpoint/2010/main" val="18164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reward promised by God for those who endure trials and love Him (v. 12)?</a:t>
            </a:r>
          </a:p>
        </p:txBody>
      </p:sp>
    </p:spTree>
    <p:extLst>
      <p:ext uri="{BB962C8B-B14F-4D97-AF65-F5344CB8AC3E}">
        <p14:creationId xmlns:p14="http://schemas.microsoft.com/office/powerpoint/2010/main" val="41367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2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Fights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1299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you think of an example of a difficult trial that could also present a temptation to sin? </a:t>
            </a:r>
          </a:p>
        </p:txBody>
      </p:sp>
    </p:spTree>
    <p:extLst>
      <p:ext uri="{BB962C8B-B14F-4D97-AF65-F5344CB8AC3E}">
        <p14:creationId xmlns:p14="http://schemas.microsoft.com/office/powerpoint/2010/main" val="33487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Theme of James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dirty="0"/>
              <a:t>God offers us wisdom for a life of devotion as we grow in our understanding of His character.</a:t>
            </a:r>
          </a:p>
        </p:txBody>
      </p:sp>
    </p:spTree>
    <p:extLst>
      <p:ext uri="{BB962C8B-B14F-4D97-AF65-F5344CB8AC3E}">
        <p14:creationId xmlns:p14="http://schemas.microsoft.com/office/powerpoint/2010/main" val="405259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Identify</a:t>
            </a:r>
            <a:r>
              <a:rPr lang="en-US" dirty="0"/>
              <a:t> the Enemy—Understanding Temptation (vv. 13–15)</a:t>
            </a:r>
          </a:p>
        </p:txBody>
      </p:sp>
    </p:spTree>
    <p:extLst>
      <p:ext uri="{BB962C8B-B14F-4D97-AF65-F5344CB8AC3E}">
        <p14:creationId xmlns:p14="http://schemas.microsoft.com/office/powerpoint/2010/main" val="31880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God’s character indicates that He will not tempt us with sin (v. 13)?</a:t>
            </a:r>
          </a:p>
        </p:txBody>
      </p:sp>
    </p:spTree>
    <p:extLst>
      <p:ext uri="{BB962C8B-B14F-4D97-AF65-F5344CB8AC3E}">
        <p14:creationId xmlns:p14="http://schemas.microsoft.com/office/powerpoint/2010/main" val="41061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Does it seem weird that God controls trials and temptations and exercises His authority over them? Why? </a:t>
            </a:r>
          </a:p>
          <a:p>
            <a:r>
              <a:rPr lang="en-US" dirty="0"/>
              <a:t>Who else would you like to be in control of your trials or temptations? </a:t>
            </a:r>
          </a:p>
        </p:txBody>
      </p:sp>
    </p:spTree>
    <p:extLst>
      <p:ext uri="{BB962C8B-B14F-4D97-AF65-F5344CB8AC3E}">
        <p14:creationId xmlns:p14="http://schemas.microsoft.com/office/powerpoint/2010/main" val="22694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it a struggle to trust that God is sovereign—especially over evil in our life? </a:t>
            </a:r>
          </a:p>
        </p:txBody>
      </p:sp>
    </p:spTree>
    <p:extLst>
      <p:ext uri="{BB962C8B-B14F-4D97-AF65-F5344CB8AC3E}">
        <p14:creationId xmlns:p14="http://schemas.microsoft.com/office/powerpoint/2010/main" val="28225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you ever ask God why He has put you in a difficult situation? </a:t>
            </a:r>
          </a:p>
          <a:p>
            <a:r>
              <a:rPr lang="en-US" dirty="0"/>
              <a:t>Why do you keep giving into sin, no matter how much you don't want to? </a:t>
            </a:r>
          </a:p>
        </p:txBody>
      </p:sp>
    </p:spTree>
    <p:extLst>
      <p:ext uri="{BB962C8B-B14F-4D97-AF65-F5344CB8AC3E}">
        <p14:creationId xmlns:p14="http://schemas.microsoft.com/office/powerpoint/2010/main" val="2359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doesn't God just take away all your desire for sin? </a:t>
            </a:r>
          </a:p>
          <a:p>
            <a:r>
              <a:rPr lang="en-US" dirty="0"/>
              <a:t>Why does it seem easy to blame God for our sin struggles?</a:t>
            </a:r>
          </a:p>
        </p:txBody>
      </p:sp>
    </p:spTree>
    <p:extLst>
      <p:ext uri="{BB962C8B-B14F-4D97-AF65-F5344CB8AC3E}">
        <p14:creationId xmlns:p14="http://schemas.microsoft.com/office/powerpoint/2010/main" val="18601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temptation really originate? </a:t>
            </a:r>
          </a:p>
        </p:txBody>
      </p:sp>
    </p:spTree>
    <p:extLst>
      <p:ext uri="{BB962C8B-B14F-4D97-AF65-F5344CB8AC3E}">
        <p14:creationId xmlns:p14="http://schemas.microsoft.com/office/powerpoint/2010/main" val="26837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Identify</a:t>
            </a:r>
            <a:r>
              <a:rPr lang="en-US" dirty="0"/>
              <a:t> the Enemy—Understanding Temptation (vv. 13–15)</a:t>
            </a:r>
          </a:p>
          <a:p>
            <a:pPr lvl="1"/>
            <a:r>
              <a:rPr lang="en-US" dirty="0"/>
              <a:t>Temptation Comes from Our Own </a:t>
            </a:r>
            <a:r>
              <a:rPr lang="en-US" u="sng" dirty="0"/>
              <a:t>Desires</a:t>
            </a:r>
            <a:r>
              <a:rPr lang="en-US" dirty="0"/>
              <a:t> (v. 14)</a:t>
            </a:r>
          </a:p>
          <a:p>
            <a:pPr lvl="1"/>
            <a:r>
              <a:rPr lang="en-US" dirty="0"/>
              <a:t>Temptation Is </a:t>
            </a:r>
            <a:r>
              <a:rPr lang="en-US" u="sng" dirty="0"/>
              <a:t>Specific</a:t>
            </a:r>
            <a:r>
              <a:rPr lang="en-US" dirty="0"/>
              <a:t> (v. 14)</a:t>
            </a:r>
          </a:p>
        </p:txBody>
      </p:sp>
    </p:spTree>
    <p:extLst>
      <p:ext uri="{BB962C8B-B14F-4D97-AF65-F5344CB8AC3E}">
        <p14:creationId xmlns:p14="http://schemas.microsoft.com/office/powerpoint/2010/main" val="35125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world believes that people are innately good—especially because people can do so much good in the world. </a:t>
            </a:r>
          </a:p>
          <a:p>
            <a:r>
              <a:rPr lang="en-US" dirty="0"/>
              <a:t>How does this idea contrast with what the Bible says about our natural inclinations? </a:t>
            </a:r>
          </a:p>
        </p:txBody>
      </p:sp>
    </p:spTree>
    <p:extLst>
      <p:ext uri="{BB962C8B-B14F-4D97-AF65-F5344CB8AC3E}">
        <p14:creationId xmlns:p14="http://schemas.microsoft.com/office/powerpoint/2010/main" val="387845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it dangerous to believe that we are innately good?</a:t>
            </a:r>
          </a:p>
          <a:p>
            <a:r>
              <a:rPr lang="en-US" dirty="0"/>
              <a:t>What is the cure for a sinful heart? </a:t>
            </a:r>
          </a:p>
        </p:txBody>
      </p:sp>
    </p:spTree>
    <p:extLst>
      <p:ext uri="{BB962C8B-B14F-4D97-AF65-F5344CB8AC3E}">
        <p14:creationId xmlns:p14="http://schemas.microsoft.com/office/powerpoint/2010/main" val="14628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Concepts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Perfect </a:t>
            </a:r>
            <a:r>
              <a:rPr lang="en-US" b="0" dirty="0"/>
              <a:t>(1:4, 17, 25; 3:2) </a:t>
            </a:r>
          </a:p>
          <a:p>
            <a:pPr lvl="1"/>
            <a:r>
              <a:rPr lang="en-US" dirty="0"/>
              <a:t>This concept involves wholeness or completion.</a:t>
            </a:r>
          </a:p>
          <a:p>
            <a:r>
              <a:rPr lang="en-US" dirty="0"/>
              <a:t>Double-minded </a:t>
            </a:r>
            <a:r>
              <a:rPr lang="en-US" b="0" dirty="0"/>
              <a:t>(1:8; 4:8) </a:t>
            </a:r>
          </a:p>
          <a:p>
            <a:pPr lvl="1"/>
            <a:r>
              <a:rPr lang="en-US" dirty="0"/>
              <a:t>This describes the way we vacillate between choosing Jesus and choosing the world. A divided mind is the opposite of wholehearted devotion to Christ.</a:t>
            </a:r>
          </a:p>
        </p:txBody>
      </p:sp>
    </p:spTree>
    <p:extLst>
      <p:ext uri="{BB962C8B-B14F-4D97-AF65-F5344CB8AC3E}">
        <p14:creationId xmlns:p14="http://schemas.microsoft.com/office/powerpoint/2010/main" val="13238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Desire Draws Us Out and </a:t>
            </a:r>
            <a:r>
              <a:rPr lang="en-US" u="sng" dirty="0"/>
              <a:t>Traps                  </a:t>
            </a:r>
            <a:r>
              <a:rPr lang="en-US" dirty="0"/>
              <a:t> Us (v. 14)</a:t>
            </a:r>
          </a:p>
        </p:txBody>
      </p:sp>
    </p:spTree>
    <p:extLst>
      <p:ext uri="{BB962C8B-B14F-4D97-AF65-F5344CB8AC3E}">
        <p14:creationId xmlns:p14="http://schemas.microsoft.com/office/powerpoint/2010/main" val="16687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ways that temptation can be deceitful? </a:t>
            </a:r>
          </a:p>
        </p:txBody>
      </p:sp>
    </p:spTree>
    <p:extLst>
      <p:ext uri="{BB962C8B-B14F-4D97-AF65-F5344CB8AC3E}">
        <p14:creationId xmlns:p14="http://schemas.microsoft.com/office/powerpoint/2010/main" val="31607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good things that can be twisted into temptations? </a:t>
            </a:r>
          </a:p>
          <a:p>
            <a:r>
              <a:rPr lang="en-US" dirty="0"/>
              <a:t>Why do you think it is so hard to recognize when these things become a temptation to sin?</a:t>
            </a:r>
          </a:p>
        </p:txBody>
      </p:sp>
    </p:spTree>
    <p:extLst>
      <p:ext uri="{BB962C8B-B14F-4D97-AF65-F5344CB8AC3E}">
        <p14:creationId xmlns:p14="http://schemas.microsoft.com/office/powerpoint/2010/main" val="30711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Desire Draws Us Out and </a:t>
            </a:r>
            <a:r>
              <a:rPr lang="en-US" u="sng" dirty="0"/>
              <a:t>Traps                  </a:t>
            </a:r>
            <a:r>
              <a:rPr lang="en-US" dirty="0"/>
              <a:t> Us (v. 14)</a:t>
            </a:r>
          </a:p>
          <a:p>
            <a:r>
              <a:rPr lang="en-US" dirty="0"/>
              <a:t>The </a:t>
            </a:r>
            <a:r>
              <a:rPr lang="en-US" u="sng" dirty="0"/>
              <a:t>Consequences</a:t>
            </a:r>
            <a:r>
              <a:rPr lang="en-US" dirty="0"/>
              <a:t> of Temptation (v. 15)</a:t>
            </a:r>
          </a:p>
          <a:p>
            <a:r>
              <a:rPr lang="en-US" u="sng" dirty="0"/>
              <a:t>Resisting</a:t>
            </a:r>
            <a:r>
              <a:rPr lang="en-US" dirty="0"/>
              <a:t> Temptation (vv. 16–18)</a:t>
            </a:r>
          </a:p>
        </p:txBody>
      </p:sp>
    </p:spTree>
    <p:extLst>
      <p:ext uri="{BB962C8B-B14F-4D97-AF65-F5344CB8AC3E}">
        <p14:creationId xmlns:p14="http://schemas.microsoft.com/office/powerpoint/2010/main" val="14657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Identify Our Own Worst Enemy—</a:t>
            </a:r>
            <a:r>
              <a:rPr lang="en-US" u="sng" dirty="0"/>
              <a:t>Self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(v. 14)</a:t>
            </a:r>
          </a:p>
          <a:p>
            <a:pPr lvl="1"/>
            <a:r>
              <a:rPr lang="en-US" dirty="0"/>
              <a:t>Believe that God Is the Only True </a:t>
            </a:r>
            <a:r>
              <a:rPr lang="en-US" u="sng" dirty="0"/>
              <a:t>Source</a:t>
            </a:r>
            <a:r>
              <a:rPr lang="en-US" dirty="0"/>
              <a:t> of Good (vv. 16–17)</a:t>
            </a:r>
          </a:p>
        </p:txBody>
      </p:sp>
    </p:spTree>
    <p:extLst>
      <p:ext uri="{BB962C8B-B14F-4D97-AF65-F5344CB8AC3E}">
        <p14:creationId xmlns:p14="http://schemas.microsoft.com/office/powerpoint/2010/main" val="127703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two things do we learn about God’s character, according to verse 17?</a:t>
            </a:r>
          </a:p>
        </p:txBody>
      </p:sp>
    </p:spTree>
    <p:extLst>
      <p:ext uri="{BB962C8B-B14F-4D97-AF65-F5344CB8AC3E}">
        <p14:creationId xmlns:p14="http://schemas.microsoft.com/office/powerpoint/2010/main" val="61764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Identify Our Own Worst Enemy—</a:t>
            </a:r>
            <a:r>
              <a:rPr lang="en-US" u="sng" dirty="0"/>
              <a:t>Self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(v. 14)</a:t>
            </a:r>
          </a:p>
          <a:p>
            <a:pPr lvl="1"/>
            <a:r>
              <a:rPr lang="en-US" dirty="0"/>
              <a:t>Believe that God Is the Only True </a:t>
            </a:r>
            <a:r>
              <a:rPr lang="en-US" u="sng" dirty="0"/>
              <a:t>Source</a:t>
            </a:r>
            <a:r>
              <a:rPr lang="en-US" dirty="0"/>
              <a:t> of Good (vv. 16–17)</a:t>
            </a:r>
          </a:p>
          <a:p>
            <a:pPr lvl="1"/>
            <a:r>
              <a:rPr lang="en-US" dirty="0"/>
              <a:t>Pursue the Life-Giving </a:t>
            </a:r>
            <a:r>
              <a:rPr lang="en-US" u="sng" dirty="0"/>
              <a:t>Truth</a:t>
            </a:r>
            <a:r>
              <a:rPr lang="en-US" dirty="0"/>
              <a:t> of God (v. 18)</a:t>
            </a:r>
          </a:p>
        </p:txBody>
      </p:sp>
    </p:spTree>
    <p:extLst>
      <p:ext uri="{BB962C8B-B14F-4D97-AF65-F5344CB8AC3E}">
        <p14:creationId xmlns:p14="http://schemas.microsoft.com/office/powerpoint/2010/main" val="30957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the process of temptation contrast with the process of sanctification </a:t>
            </a:r>
            <a:br>
              <a:rPr lang="en-US" dirty="0"/>
            </a:br>
            <a:r>
              <a:rPr lang="en-US" dirty="0"/>
              <a:t>(vv. 12, 14, 18)? </a:t>
            </a:r>
          </a:p>
        </p:txBody>
      </p:sp>
    </p:spTree>
    <p:extLst>
      <p:ext uri="{BB962C8B-B14F-4D97-AF65-F5344CB8AC3E}">
        <p14:creationId xmlns:p14="http://schemas.microsoft.com/office/powerpoint/2010/main" val="12321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00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Listens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6890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Concepts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Steadfast </a:t>
            </a:r>
            <a:r>
              <a:rPr lang="en-US" b="0" dirty="0"/>
              <a:t>(1:3–4, 12; 5:11) </a:t>
            </a:r>
          </a:p>
          <a:p>
            <a:pPr lvl="1"/>
            <a:r>
              <a:rPr lang="en-US" dirty="0"/>
              <a:t>This word means </a:t>
            </a:r>
            <a:r>
              <a:rPr lang="en-US" i="1" dirty="0"/>
              <a:t>endurance </a:t>
            </a:r>
            <a:r>
              <a:rPr lang="en-US" dirty="0"/>
              <a:t>or </a:t>
            </a:r>
            <a:r>
              <a:rPr lang="en-US" i="1" dirty="0"/>
              <a:t>perseverance</a:t>
            </a:r>
            <a:r>
              <a:rPr lang="en-US" dirty="0"/>
              <a:t>.</a:t>
            </a:r>
          </a:p>
          <a:p>
            <a:r>
              <a:rPr lang="en-US" dirty="0"/>
              <a:t>Suffering, Trials, Temptation, Weakness </a:t>
            </a:r>
            <a:r>
              <a:rPr lang="en-US" b="0" dirty="0"/>
              <a:t>(1:2, 3, 12, 13; 5:10, 13–15) </a:t>
            </a:r>
          </a:p>
          <a:p>
            <a:pPr lvl="1"/>
            <a:r>
              <a:rPr lang="en-US" dirty="0"/>
              <a:t>These words describe those experiences where we are presented with a choice to sin or to obey God.</a:t>
            </a:r>
          </a:p>
        </p:txBody>
      </p:sp>
    </p:spTree>
    <p:extLst>
      <p:ext uri="{BB962C8B-B14F-4D97-AF65-F5344CB8AC3E}">
        <p14:creationId xmlns:p14="http://schemas.microsoft.com/office/powerpoint/2010/main" val="334989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Reminders</a:t>
            </a:r>
          </a:p>
          <a:p>
            <a:pPr lvl="1"/>
            <a:r>
              <a:rPr lang="en-US" dirty="0"/>
              <a:t>Devotion Takes </a:t>
            </a:r>
            <a:r>
              <a:rPr lang="en-US" u="sng" dirty="0"/>
              <a:t>Work</a:t>
            </a:r>
            <a:r>
              <a:rPr lang="en-US" dirty="0"/>
              <a:t> (Phil. 2:12)</a:t>
            </a:r>
          </a:p>
          <a:p>
            <a:pPr lvl="1"/>
            <a:r>
              <a:rPr lang="en-US" dirty="0"/>
              <a:t>Devotion Depends on </a:t>
            </a:r>
            <a:r>
              <a:rPr lang="en-US" u="sng" dirty="0"/>
              <a:t>Grace</a:t>
            </a:r>
            <a:r>
              <a:rPr lang="en-US" dirty="0"/>
              <a:t> (Gal. 2:21)</a:t>
            </a:r>
          </a:p>
        </p:txBody>
      </p:sp>
    </p:spTree>
    <p:extLst>
      <p:ext uri="{BB962C8B-B14F-4D97-AF65-F5344CB8AC3E}">
        <p14:creationId xmlns:p14="http://schemas.microsoft.com/office/powerpoint/2010/main" val="3610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15678"/>
            <a:ext cx="6743700" cy="331827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Picture</a:t>
            </a:r>
            <a:r>
              <a:rPr lang="en-US" dirty="0"/>
              <a:t> of Faith (James 1:19–20)</a:t>
            </a:r>
          </a:p>
          <a:p>
            <a:pPr lvl="1"/>
            <a:r>
              <a:rPr lang="en-US" dirty="0"/>
              <a:t>A Positive Picture—</a:t>
            </a:r>
            <a:r>
              <a:rPr lang="en-US" u="sng" dirty="0"/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13284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distracts us from listening to the Word of God? </a:t>
            </a:r>
          </a:p>
          <a:p>
            <a:r>
              <a:rPr lang="en-US" dirty="0"/>
              <a:t>How can we demonstrate that we want to learn from God? </a:t>
            </a:r>
          </a:p>
        </p:txBody>
      </p:sp>
    </p:spTree>
    <p:extLst>
      <p:ext uri="{BB962C8B-B14F-4D97-AF65-F5344CB8AC3E}">
        <p14:creationId xmlns:p14="http://schemas.microsoft.com/office/powerpoint/2010/main" val="17479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15678"/>
            <a:ext cx="6743700" cy="331827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Picture</a:t>
            </a:r>
            <a:r>
              <a:rPr lang="en-US" dirty="0"/>
              <a:t> of Faith (James 1:19–20)</a:t>
            </a:r>
          </a:p>
          <a:p>
            <a:pPr lvl="1"/>
            <a:r>
              <a:rPr lang="en-US" dirty="0"/>
              <a:t>A Positive Picture—</a:t>
            </a:r>
            <a:r>
              <a:rPr lang="en-US" u="sng" dirty="0"/>
              <a:t>Listening</a:t>
            </a:r>
          </a:p>
          <a:p>
            <a:pPr lvl="1"/>
            <a:r>
              <a:rPr lang="en-US" dirty="0"/>
              <a:t>A Negative Picture—</a:t>
            </a:r>
            <a:r>
              <a:rPr lang="en-US" u="sng" dirty="0"/>
              <a:t>Wrong 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you ever become so obsessed with telling God about your life and problems that you neglect to listen? </a:t>
            </a:r>
          </a:p>
          <a:p>
            <a:r>
              <a:rPr lang="en-US" dirty="0"/>
              <a:t>What does it mean to listen to God? </a:t>
            </a:r>
          </a:p>
        </p:txBody>
      </p:sp>
    </p:spTree>
    <p:extLst>
      <p:ext uri="{BB962C8B-B14F-4D97-AF65-F5344CB8AC3E}">
        <p14:creationId xmlns:p14="http://schemas.microsoft.com/office/powerpoint/2010/main" val="4162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difference between complaining to God versus sharing our trouble with Him? </a:t>
            </a:r>
          </a:p>
        </p:txBody>
      </p:sp>
    </p:spTree>
    <p:extLst>
      <p:ext uri="{BB962C8B-B14F-4D97-AF65-F5344CB8AC3E}">
        <p14:creationId xmlns:p14="http://schemas.microsoft.com/office/powerpoint/2010/main" val="149701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balance genuine crying out to God, like the Psalmist, and humble attentiveness to God’s instructions? </a:t>
            </a:r>
          </a:p>
        </p:txBody>
      </p:sp>
    </p:spTree>
    <p:extLst>
      <p:ext uri="{BB962C8B-B14F-4D97-AF65-F5344CB8AC3E}">
        <p14:creationId xmlns:p14="http://schemas.microsoft.com/office/powerpoint/2010/main" val="14668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15678"/>
            <a:ext cx="6743700" cy="331827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Process</a:t>
            </a:r>
            <a:r>
              <a:rPr lang="en-US" dirty="0"/>
              <a:t> of Growing Faith (v. 21)</a:t>
            </a:r>
          </a:p>
          <a:p>
            <a:pPr lvl="1"/>
            <a:r>
              <a:rPr lang="en-US" u="sng" dirty="0"/>
              <a:t>Preparation</a:t>
            </a:r>
          </a:p>
          <a:p>
            <a:pPr lvl="1"/>
            <a:r>
              <a:rPr lang="en-US" u="sng" dirty="0"/>
              <a:t>Planting</a:t>
            </a:r>
          </a:p>
        </p:txBody>
      </p:sp>
    </p:spTree>
    <p:extLst>
      <p:ext uri="{BB962C8B-B14F-4D97-AF65-F5344CB8AC3E}">
        <p14:creationId xmlns:p14="http://schemas.microsoft.com/office/powerpoint/2010/main" val="17318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James doesn’t just tell us to get rid of sin; he tells us what to put in its place, as well. </a:t>
            </a:r>
          </a:p>
          <a:p>
            <a:r>
              <a:rPr lang="en-US" dirty="0"/>
              <a:t>What should fill that void, according to verse 21? </a:t>
            </a:r>
          </a:p>
        </p:txBody>
      </p:sp>
    </p:spTree>
    <p:extLst>
      <p:ext uri="{BB962C8B-B14F-4D97-AF65-F5344CB8AC3E}">
        <p14:creationId xmlns:p14="http://schemas.microsoft.com/office/powerpoint/2010/main" val="2843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what attitude do we receive it?</a:t>
            </a:r>
          </a:p>
        </p:txBody>
      </p:sp>
    </p:spTree>
    <p:extLst>
      <p:ext uri="{BB962C8B-B14F-4D97-AF65-F5344CB8AC3E}">
        <p14:creationId xmlns:p14="http://schemas.microsoft.com/office/powerpoint/2010/main" val="230149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Concepts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Wisdom </a:t>
            </a:r>
            <a:r>
              <a:rPr lang="en-US" b="0" dirty="0"/>
              <a:t>(1:5; 3:13–17) </a:t>
            </a:r>
          </a:p>
          <a:p>
            <a:pPr lvl="1"/>
            <a:r>
              <a:rPr lang="en-US" dirty="0"/>
              <a:t>Wisdom is God’s knowledge and perspective that He provides to us through His Word and the Holy Spirit.</a:t>
            </a:r>
          </a:p>
        </p:txBody>
      </p:sp>
    </p:spTree>
    <p:extLst>
      <p:ext uri="{BB962C8B-B14F-4D97-AF65-F5344CB8AC3E}">
        <p14:creationId xmlns:p14="http://schemas.microsoft.com/office/powerpoint/2010/main" val="64575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15678"/>
            <a:ext cx="6743700" cy="331827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Process</a:t>
            </a:r>
            <a:r>
              <a:rPr lang="en-US" dirty="0"/>
              <a:t> of Growing Faith (v. 21)</a:t>
            </a:r>
          </a:p>
          <a:p>
            <a:pPr lvl="1"/>
            <a:r>
              <a:rPr lang="en-US" u="sng" dirty="0"/>
              <a:t>Preparation</a:t>
            </a:r>
          </a:p>
          <a:p>
            <a:pPr lvl="1"/>
            <a:r>
              <a:rPr lang="en-US" u="sng" dirty="0"/>
              <a:t>Planting</a:t>
            </a:r>
          </a:p>
          <a:p>
            <a:r>
              <a:rPr lang="en-US" dirty="0"/>
              <a:t>The </a:t>
            </a:r>
            <a:r>
              <a:rPr lang="en-US" u="sng" dirty="0"/>
              <a:t>Product</a:t>
            </a:r>
            <a:r>
              <a:rPr lang="en-US" dirty="0"/>
              <a:t> of Faith—Blessing </a:t>
            </a:r>
            <a:br>
              <a:rPr lang="en-US" dirty="0"/>
            </a:br>
            <a:r>
              <a:rPr lang="en-US" dirty="0"/>
              <a:t>(vv. 22–27)</a:t>
            </a:r>
          </a:p>
        </p:txBody>
      </p:sp>
    </p:spTree>
    <p:extLst>
      <p:ext uri="{BB962C8B-B14F-4D97-AF65-F5344CB8AC3E}">
        <p14:creationId xmlns:p14="http://schemas.microsoft.com/office/powerpoint/2010/main" val="201855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acceptable obedience to God look like, according to verse 27? </a:t>
            </a:r>
          </a:p>
        </p:txBody>
      </p:sp>
    </p:spTree>
    <p:extLst>
      <p:ext uri="{BB962C8B-B14F-4D97-AF65-F5344CB8AC3E}">
        <p14:creationId xmlns:p14="http://schemas.microsoft.com/office/powerpoint/2010/main" val="209256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4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Loves: 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3662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 Is </a:t>
            </a:r>
            <a:r>
              <a:rPr lang="en-US" u="sng" dirty="0"/>
              <a:t>Impartial</a:t>
            </a:r>
            <a:r>
              <a:rPr lang="en-US" dirty="0"/>
              <a:t> (v. 1)</a:t>
            </a:r>
          </a:p>
        </p:txBody>
      </p:sp>
    </p:spTree>
    <p:extLst>
      <p:ext uri="{BB962C8B-B14F-4D97-AF65-F5344CB8AC3E}">
        <p14:creationId xmlns:p14="http://schemas.microsoft.com/office/powerpoint/2010/main" val="234826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James say the believers were doing in showing partiality (v. 4)?</a:t>
            </a:r>
          </a:p>
        </p:txBody>
      </p:sp>
    </p:spTree>
    <p:extLst>
      <p:ext uri="{BB962C8B-B14F-4D97-AF65-F5344CB8AC3E}">
        <p14:creationId xmlns:p14="http://schemas.microsoft.com/office/powerpoint/2010/main" val="2576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 Is </a:t>
            </a:r>
            <a:r>
              <a:rPr lang="en-US" u="sng" dirty="0"/>
              <a:t>Impartial</a:t>
            </a:r>
            <a:r>
              <a:rPr lang="en-US" dirty="0"/>
              <a:t> (v. 1)</a:t>
            </a:r>
          </a:p>
          <a:p>
            <a:pPr lvl="1"/>
            <a:r>
              <a:rPr lang="en-US" dirty="0"/>
              <a:t>Favoritism Reveals Wrong </a:t>
            </a:r>
            <a:r>
              <a:rPr lang="en-US" u="sng" dirty="0"/>
              <a:t>Values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(vv. 2–3)</a:t>
            </a:r>
          </a:p>
        </p:txBody>
      </p:sp>
    </p:spTree>
    <p:extLst>
      <p:ext uri="{BB962C8B-B14F-4D97-AF65-F5344CB8AC3E}">
        <p14:creationId xmlns:p14="http://schemas.microsoft.com/office/powerpoint/2010/main" val="4029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criteria we use to determine a person’s value? </a:t>
            </a:r>
          </a:p>
        </p:txBody>
      </p:sp>
    </p:spTree>
    <p:extLst>
      <p:ext uri="{BB962C8B-B14F-4D97-AF65-F5344CB8AC3E}">
        <p14:creationId xmlns:p14="http://schemas.microsoft.com/office/powerpoint/2010/main" val="33585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r>
              <a:rPr lang="en-US" dirty="0"/>
              <a:t>Faith Is </a:t>
            </a:r>
            <a:r>
              <a:rPr lang="en-US" u="sng" dirty="0"/>
              <a:t>Impartial</a:t>
            </a:r>
            <a:r>
              <a:rPr lang="en-US" dirty="0"/>
              <a:t> (v. 1)</a:t>
            </a:r>
          </a:p>
          <a:p>
            <a:pPr lvl="1"/>
            <a:r>
              <a:rPr lang="en-US" dirty="0"/>
              <a:t>Favoritism Reveals Wrong </a:t>
            </a:r>
            <a:r>
              <a:rPr lang="en-US" u="sng" dirty="0"/>
              <a:t>Values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(vv. 2–3)</a:t>
            </a:r>
          </a:p>
          <a:p>
            <a:pPr lvl="1"/>
            <a:r>
              <a:rPr lang="en-US" dirty="0"/>
              <a:t>Favoritism Makes Us </a:t>
            </a:r>
            <a:r>
              <a:rPr lang="en-US" u="sng" dirty="0"/>
              <a:t>Unjust</a:t>
            </a:r>
            <a:r>
              <a:rPr lang="en-US" dirty="0"/>
              <a:t> Judges (v. 4)</a:t>
            </a:r>
          </a:p>
          <a:p>
            <a:pPr lvl="1"/>
            <a:r>
              <a:rPr lang="en-US" dirty="0"/>
              <a:t>Favoritism </a:t>
            </a:r>
            <a:r>
              <a:rPr lang="en-US" u="sng" dirty="0"/>
              <a:t>Distorts</a:t>
            </a:r>
            <a:r>
              <a:rPr lang="en-US" dirty="0"/>
              <a:t> the Gospel (v. 5)</a:t>
            </a:r>
          </a:p>
        </p:txBody>
      </p:sp>
    </p:spTree>
    <p:extLst>
      <p:ext uri="{BB962C8B-B14F-4D97-AF65-F5344CB8AC3E}">
        <p14:creationId xmlns:p14="http://schemas.microsoft.com/office/powerpoint/2010/main" val="201012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think favoritism reflects on the gospel? </a:t>
            </a:r>
          </a:p>
        </p:txBody>
      </p:sp>
    </p:spTree>
    <p:extLst>
      <p:ext uri="{BB962C8B-B14F-4D97-AF65-F5344CB8AC3E}">
        <p14:creationId xmlns:p14="http://schemas.microsoft.com/office/powerpoint/2010/main" val="4980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Context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James, the brother of Jesus, ministered to the believers gathered in Jerusalem, as well as to those scattered over Asia Minor. These Christians faced intense persecution for their faith.</a:t>
            </a:r>
          </a:p>
        </p:txBody>
      </p:sp>
    </p:spTree>
    <p:extLst>
      <p:ext uri="{BB962C8B-B14F-4D97-AF65-F5344CB8AC3E}">
        <p14:creationId xmlns:p14="http://schemas.microsoft.com/office/powerpoint/2010/main" val="368671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should the gospel transform how we treat those around us?</a:t>
            </a:r>
          </a:p>
          <a:p>
            <a:r>
              <a:rPr lang="en-US" dirty="0"/>
              <a:t>How can we remind ourselves to show mercy to others? </a:t>
            </a:r>
          </a:p>
        </p:txBody>
      </p:sp>
    </p:spTree>
    <p:extLst>
      <p:ext uri="{BB962C8B-B14F-4D97-AF65-F5344CB8AC3E}">
        <p14:creationId xmlns:p14="http://schemas.microsoft.com/office/powerpoint/2010/main" val="15833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 Is </a:t>
            </a:r>
            <a:r>
              <a:rPr lang="en-US" u="sng" dirty="0"/>
              <a:t>Impartial</a:t>
            </a:r>
            <a:r>
              <a:rPr lang="en-US" dirty="0"/>
              <a:t> (v. 1)</a:t>
            </a:r>
          </a:p>
          <a:p>
            <a:pPr lvl="1"/>
            <a:r>
              <a:rPr lang="en-US" dirty="0"/>
              <a:t>Favoritism Reveals Wrong </a:t>
            </a:r>
            <a:r>
              <a:rPr lang="en-US" u="sng" dirty="0"/>
              <a:t>Values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(vv. 2–3)</a:t>
            </a:r>
          </a:p>
          <a:p>
            <a:pPr lvl="1"/>
            <a:r>
              <a:rPr lang="en-US" dirty="0"/>
              <a:t>Favoritism Makes Us </a:t>
            </a:r>
            <a:r>
              <a:rPr lang="en-US" u="sng" dirty="0"/>
              <a:t>Unjust</a:t>
            </a:r>
            <a:r>
              <a:rPr lang="en-US" dirty="0"/>
              <a:t> Judges (v. 4)</a:t>
            </a:r>
          </a:p>
          <a:p>
            <a:pPr lvl="1"/>
            <a:r>
              <a:rPr lang="en-US" dirty="0"/>
              <a:t>Favoritism </a:t>
            </a:r>
            <a:r>
              <a:rPr lang="en-US" u="sng" dirty="0"/>
              <a:t>Distorts</a:t>
            </a:r>
            <a:r>
              <a:rPr lang="en-US" dirty="0"/>
              <a:t> the Gospel (v. 5)</a:t>
            </a:r>
          </a:p>
          <a:p>
            <a:pPr lvl="1"/>
            <a:r>
              <a:rPr lang="en-US" dirty="0"/>
              <a:t>Favoritism Is </a:t>
            </a:r>
            <a:r>
              <a:rPr lang="en-US" u="sng" dirty="0"/>
              <a:t>Illogical</a:t>
            </a:r>
            <a:r>
              <a:rPr lang="en-US" dirty="0"/>
              <a:t> (vv. 6–7)</a:t>
            </a:r>
          </a:p>
        </p:txBody>
      </p:sp>
    </p:spTree>
    <p:extLst>
      <p:ext uri="{BB962C8B-B14F-4D97-AF65-F5344CB8AC3E}">
        <p14:creationId xmlns:p14="http://schemas.microsoft.com/office/powerpoint/2010/main" val="36927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 Means </a:t>
            </a:r>
            <a:r>
              <a:rPr lang="en-US" u="sng" dirty="0"/>
              <a:t>Loving                                </a:t>
            </a:r>
            <a:r>
              <a:rPr lang="en-US" dirty="0"/>
              <a:t> Our Neighbors (vv. 8–13)</a:t>
            </a:r>
          </a:p>
          <a:p>
            <a:pPr lvl="1"/>
            <a:r>
              <a:rPr lang="en-US" dirty="0"/>
              <a:t>The Law of </a:t>
            </a:r>
            <a:r>
              <a:rPr lang="en-US" u="sng" dirty="0"/>
              <a:t>Love</a:t>
            </a:r>
            <a:r>
              <a:rPr lang="en-US" dirty="0"/>
              <a:t> (v. 8)</a:t>
            </a:r>
          </a:p>
          <a:p>
            <a:pPr lvl="1"/>
            <a:r>
              <a:rPr lang="en-US" dirty="0"/>
              <a:t>Criminals Making </a:t>
            </a:r>
            <a:r>
              <a:rPr lang="en-US" u="sng" dirty="0"/>
              <a:t>Excuses</a:t>
            </a:r>
            <a:r>
              <a:rPr lang="en-US" dirty="0"/>
              <a:t> (vv. 9–11)</a:t>
            </a:r>
          </a:p>
        </p:txBody>
      </p:sp>
    </p:spTree>
    <p:extLst>
      <p:ext uri="{BB962C8B-B14F-4D97-AF65-F5344CB8AC3E}">
        <p14:creationId xmlns:p14="http://schemas.microsoft.com/office/powerpoint/2010/main" val="33678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truth does James teach in verse 10?</a:t>
            </a:r>
          </a:p>
        </p:txBody>
      </p:sp>
    </p:spTree>
    <p:extLst>
      <p:ext uri="{BB962C8B-B14F-4D97-AF65-F5344CB8AC3E}">
        <p14:creationId xmlns:p14="http://schemas.microsoft.com/office/powerpoint/2010/main" val="22177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 Means </a:t>
            </a:r>
            <a:r>
              <a:rPr lang="en-US" u="sng" dirty="0"/>
              <a:t>Loving                                </a:t>
            </a:r>
            <a:r>
              <a:rPr lang="en-US" dirty="0"/>
              <a:t> Our Neighbors (vv. 8–13)</a:t>
            </a:r>
          </a:p>
          <a:p>
            <a:pPr lvl="1"/>
            <a:r>
              <a:rPr lang="en-US" dirty="0"/>
              <a:t>The Law of Love (v. 8)</a:t>
            </a:r>
          </a:p>
          <a:p>
            <a:pPr lvl="1"/>
            <a:r>
              <a:rPr lang="en-US" dirty="0"/>
              <a:t>Criminals Making </a:t>
            </a:r>
            <a:r>
              <a:rPr lang="en-US" u="sng" dirty="0"/>
              <a:t>Excuses</a:t>
            </a:r>
            <a:r>
              <a:rPr lang="en-US" dirty="0"/>
              <a:t> (vv. 9–11)</a:t>
            </a:r>
          </a:p>
          <a:p>
            <a:pPr lvl="1"/>
            <a:r>
              <a:rPr lang="en-US" dirty="0"/>
              <a:t>Love </a:t>
            </a:r>
            <a:r>
              <a:rPr lang="en-US" u="sng" dirty="0"/>
              <a:t>Reflects</a:t>
            </a:r>
            <a:r>
              <a:rPr lang="en-US" dirty="0"/>
              <a:t> the Gospel (vv. 12–13)</a:t>
            </a:r>
          </a:p>
        </p:txBody>
      </p:sp>
    </p:spTree>
    <p:extLst>
      <p:ext uri="{BB962C8B-B14F-4D97-AF65-F5344CB8AC3E}">
        <p14:creationId xmlns:p14="http://schemas.microsoft.com/office/powerpoint/2010/main" val="41987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Loves: 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14483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someone genuinely believe in something without doing anything about it? </a:t>
            </a:r>
          </a:p>
        </p:txBody>
      </p:sp>
    </p:spTree>
    <p:extLst>
      <p:ext uri="{BB962C8B-B14F-4D97-AF65-F5344CB8AC3E}">
        <p14:creationId xmlns:p14="http://schemas.microsoft.com/office/powerpoint/2010/main" val="11372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context, what do you think is the relationship between James’s teaching on favoritism and his teaching in this passage? </a:t>
            </a:r>
          </a:p>
        </p:txBody>
      </p:sp>
    </p:spTree>
    <p:extLst>
      <p:ext uri="{BB962C8B-B14F-4D97-AF65-F5344CB8AC3E}">
        <p14:creationId xmlns:p14="http://schemas.microsoft.com/office/powerpoint/2010/main" val="14319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 Shows Compassion Despite the </a:t>
            </a:r>
            <a:r>
              <a:rPr lang="en-US" u="sng" dirty="0"/>
              <a:t>Cost</a:t>
            </a:r>
            <a:r>
              <a:rPr lang="en-US" dirty="0"/>
              <a:t> (vv. 14–17)</a:t>
            </a:r>
          </a:p>
        </p:txBody>
      </p:sp>
    </p:spTree>
    <p:extLst>
      <p:ext uri="{BB962C8B-B14F-4D97-AF65-F5344CB8AC3E}">
        <p14:creationId xmlns:p14="http://schemas.microsoft.com/office/powerpoint/2010/main" val="425187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Context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James identifies himself as a “brother” around 20 times in the book, indicating that he is both a fellow believer and a fellow sufferer.</a:t>
            </a:r>
          </a:p>
        </p:txBody>
      </p:sp>
    </p:spTree>
    <p:extLst>
      <p:ext uri="{BB962C8B-B14F-4D97-AF65-F5344CB8AC3E}">
        <p14:creationId xmlns:p14="http://schemas.microsoft.com/office/powerpoint/2010/main" val="3864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faith is worthless if we don’t do what (v. 17)? </a:t>
            </a:r>
          </a:p>
        </p:txBody>
      </p:sp>
    </p:spTree>
    <p:extLst>
      <p:ext uri="{BB962C8B-B14F-4D97-AF65-F5344CB8AC3E}">
        <p14:creationId xmlns:p14="http://schemas.microsoft.com/office/powerpoint/2010/main" val="23130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 Shows Compassion Despite the </a:t>
            </a:r>
            <a:r>
              <a:rPr lang="en-US" u="sng" dirty="0"/>
              <a:t>Cost</a:t>
            </a:r>
            <a:r>
              <a:rPr lang="en-US" dirty="0"/>
              <a:t> (vv. 14–17)</a:t>
            </a:r>
          </a:p>
          <a:p>
            <a:pPr lvl="1"/>
            <a:r>
              <a:rPr lang="en-US" u="sng" dirty="0"/>
              <a:t>Roadblocks</a:t>
            </a:r>
            <a:r>
              <a:rPr lang="en-US" dirty="0"/>
              <a:t> to Compassion</a:t>
            </a:r>
          </a:p>
          <a:p>
            <a:pPr lvl="2"/>
            <a:r>
              <a:rPr lang="en-US" u="sng" dirty="0"/>
              <a:t>Wealth</a:t>
            </a:r>
          </a:p>
        </p:txBody>
      </p:sp>
    </p:spTree>
    <p:extLst>
      <p:ext uri="{BB962C8B-B14F-4D97-AF65-F5344CB8AC3E}">
        <p14:creationId xmlns:p14="http://schemas.microsoft.com/office/powerpoint/2010/main" val="25265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200150"/>
            <a:ext cx="6629400" cy="3505200"/>
          </a:xfrm>
        </p:spPr>
        <p:txBody>
          <a:bodyPr>
            <a:normAutofit/>
          </a:bodyPr>
          <a:lstStyle/>
          <a:p>
            <a:r>
              <a:rPr lang="en-US" dirty="0"/>
              <a:t>What is your attitude toward those who are poor? </a:t>
            </a:r>
          </a:p>
          <a:p>
            <a:r>
              <a:rPr lang="en-US" dirty="0"/>
              <a:t>How do you help those in need? </a:t>
            </a:r>
          </a:p>
        </p:txBody>
      </p:sp>
    </p:spTree>
    <p:extLst>
      <p:ext uri="{BB962C8B-B14F-4D97-AF65-F5344CB8AC3E}">
        <p14:creationId xmlns:p14="http://schemas.microsoft.com/office/powerpoint/2010/main" val="42067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someone presents you with an obvious need, do you help them?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51317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 Shows Compassion Despite the </a:t>
            </a:r>
            <a:r>
              <a:rPr lang="en-US" u="sng" dirty="0"/>
              <a:t>Cost</a:t>
            </a:r>
            <a:r>
              <a:rPr lang="en-US" dirty="0"/>
              <a:t> (vv. 14–17)</a:t>
            </a:r>
          </a:p>
          <a:p>
            <a:pPr lvl="1"/>
            <a:r>
              <a:rPr lang="en-US" u="sng" dirty="0"/>
              <a:t>Roadblocks</a:t>
            </a:r>
            <a:r>
              <a:rPr lang="en-US" dirty="0"/>
              <a:t> to Compassion</a:t>
            </a:r>
          </a:p>
          <a:p>
            <a:pPr lvl="2"/>
            <a:r>
              <a:rPr lang="en-US" u="sng" dirty="0"/>
              <a:t>Wealth</a:t>
            </a:r>
          </a:p>
          <a:p>
            <a:pPr lvl="2"/>
            <a:r>
              <a:rPr lang="en-US" u="sng" dirty="0"/>
              <a:t>Hypocrisy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you respond to the people around you who need help? </a:t>
            </a:r>
          </a:p>
          <a:p>
            <a:r>
              <a:rPr lang="en-US" dirty="0"/>
              <a:t>In what ways do we tend to judge the motives or actions of those in need? </a:t>
            </a:r>
          </a:p>
        </p:txBody>
      </p:sp>
    </p:spTree>
    <p:extLst>
      <p:ext uri="{BB962C8B-B14F-4D97-AF65-F5344CB8AC3E}">
        <p14:creationId xmlns:p14="http://schemas.microsoft.com/office/powerpoint/2010/main" val="79662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 Obeys </a:t>
            </a:r>
            <a:r>
              <a:rPr lang="en-US" u="sng" dirty="0"/>
              <a:t>Courageously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(vv. 18–26)</a:t>
            </a:r>
          </a:p>
        </p:txBody>
      </p:sp>
    </p:spTree>
    <p:extLst>
      <p:ext uri="{BB962C8B-B14F-4D97-AF65-F5344CB8AC3E}">
        <p14:creationId xmlns:p14="http://schemas.microsoft.com/office/powerpoint/2010/main" val="18908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James say is insufficient grounds for faith </a:t>
            </a:r>
            <a:br>
              <a:rPr lang="en-US" dirty="0"/>
            </a:br>
            <a:r>
              <a:rPr lang="en-US" dirty="0"/>
              <a:t>(v. 19)? </a:t>
            </a:r>
          </a:p>
        </p:txBody>
      </p:sp>
    </p:spTree>
    <p:extLst>
      <p:ext uri="{BB962C8B-B14F-4D97-AF65-F5344CB8AC3E}">
        <p14:creationId xmlns:p14="http://schemas.microsoft.com/office/powerpoint/2010/main" val="34032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 Obeys </a:t>
            </a:r>
            <a:r>
              <a:rPr lang="en-US" u="sng" dirty="0"/>
              <a:t>Courageously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(vv. 18–26)</a:t>
            </a:r>
          </a:p>
          <a:p>
            <a:pPr lvl="1"/>
            <a:r>
              <a:rPr lang="en-US" u="sng" dirty="0"/>
              <a:t>Abraham's</a:t>
            </a:r>
            <a:r>
              <a:rPr lang="en-US" dirty="0"/>
              <a:t> Faith (Gen. 22:1–14)</a:t>
            </a:r>
          </a:p>
          <a:p>
            <a:pPr lvl="1"/>
            <a:r>
              <a:rPr lang="en-US" u="sng" dirty="0"/>
              <a:t>Rahab’s</a:t>
            </a:r>
            <a:r>
              <a:rPr lang="en-US" dirty="0"/>
              <a:t> Faith (Josh. 2:1–21; 6:22–25)</a:t>
            </a:r>
          </a:p>
        </p:txBody>
      </p:sp>
    </p:spTree>
    <p:extLst>
      <p:ext uri="{BB962C8B-B14F-4D97-AF65-F5344CB8AC3E}">
        <p14:creationId xmlns:p14="http://schemas.microsoft.com/office/powerpoint/2010/main" val="5185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did Rahab demonstrate her faith in God (v. 25)?</a:t>
            </a:r>
          </a:p>
        </p:txBody>
      </p:sp>
    </p:spTree>
    <p:extLst>
      <p:ext uri="{BB962C8B-B14F-4D97-AF65-F5344CB8AC3E}">
        <p14:creationId xmlns:p14="http://schemas.microsoft.com/office/powerpoint/2010/main" val="40254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Content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Chapter 1—Trusting God’s goodness</a:t>
            </a:r>
          </a:p>
          <a:p>
            <a:r>
              <a:rPr lang="en-US" b="0" dirty="0"/>
              <a:t>Chapter 2–3—Trusting God’s wisdom</a:t>
            </a:r>
          </a:p>
          <a:p>
            <a:r>
              <a:rPr lang="en-US" b="0" dirty="0"/>
              <a:t>Chapter 4—Trusting God’s presence and sovereignty</a:t>
            </a:r>
          </a:p>
          <a:p>
            <a:r>
              <a:rPr lang="en-US" b="0" dirty="0"/>
              <a:t>Chapter 5—Trusting God’s justice and power</a:t>
            </a:r>
          </a:p>
        </p:txBody>
      </p:sp>
    </p:spTree>
    <p:extLst>
      <p:ext uri="{BB962C8B-B14F-4D97-AF65-F5344CB8AC3E}">
        <p14:creationId xmlns:p14="http://schemas.microsoft.com/office/powerpoint/2010/main" val="34476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73B2-D917-4F9B-A19A-C3CC94B5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470"/>
            <a:ext cx="8229600" cy="1066800"/>
          </a:xfrm>
        </p:spPr>
        <p:txBody>
          <a:bodyPr/>
          <a:lstStyle/>
          <a:p>
            <a:r>
              <a:rPr lang="en-US" dirty="0"/>
              <a:t>Differences Between Abraham and Rahab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EB5D6B-A330-4BDF-A6E2-CB18BD0CE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995238"/>
              </p:ext>
            </p:extLst>
          </p:nvPr>
        </p:nvGraphicFramePr>
        <p:xfrm>
          <a:off x="1066800" y="1768474"/>
          <a:ext cx="7162800" cy="31856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4104">
                  <a:extLst>
                    <a:ext uri="{9D8B030D-6E8A-4147-A177-3AD203B41FA5}">
                      <a16:colId xmlns:a16="http://schemas.microsoft.com/office/drawing/2014/main" val="2979600910"/>
                    </a:ext>
                  </a:extLst>
                </a:gridCol>
                <a:gridCol w="2384096">
                  <a:extLst>
                    <a:ext uri="{9D8B030D-6E8A-4147-A177-3AD203B41FA5}">
                      <a16:colId xmlns:a16="http://schemas.microsoft.com/office/drawing/2014/main" val="195034895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568931388"/>
                    </a:ext>
                  </a:extLst>
                </a:gridCol>
              </a:tblGrid>
              <a:tr h="574676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Abraham</a:t>
                      </a:r>
                    </a:p>
                  </a:txBody>
                  <a:tcPr anchor="b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Rahab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861866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Class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Wealthy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wealthy—she sold herself for money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488288"/>
                  </a:ext>
                </a:extLst>
              </a:tr>
              <a:tr h="599281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Identity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Pagan foreigner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573990"/>
                  </a:ext>
                </a:extLst>
              </a:tr>
              <a:tr h="77231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Circumstances That Lead to Faith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Received a direct promise from God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 the works of God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41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8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Speaks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3242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</a:t>
            </a:r>
            <a:r>
              <a:rPr lang="en-US" u="sng" dirty="0"/>
              <a:t>Judges</a:t>
            </a:r>
            <a:r>
              <a:rPr lang="en-US" dirty="0"/>
              <a:t> Our Speech (vv. 1–2)</a:t>
            </a:r>
          </a:p>
        </p:txBody>
      </p:sp>
    </p:spTree>
    <p:extLst>
      <p:ext uri="{BB962C8B-B14F-4D97-AF65-F5344CB8AC3E}">
        <p14:creationId xmlns:p14="http://schemas.microsoft.com/office/powerpoint/2010/main" val="3772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James caution his readers about becoming teachers or masters (v. 1)? </a:t>
            </a:r>
          </a:p>
        </p:txBody>
      </p:sp>
    </p:spTree>
    <p:extLst>
      <p:ext uri="{BB962C8B-B14F-4D97-AF65-F5344CB8AC3E}">
        <p14:creationId xmlns:p14="http://schemas.microsoft.com/office/powerpoint/2010/main" val="26249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</a:t>
            </a:r>
            <a:r>
              <a:rPr lang="en-US" u="sng" dirty="0"/>
              <a:t>Judges</a:t>
            </a:r>
            <a:r>
              <a:rPr lang="en-US" dirty="0"/>
              <a:t> Our Speech (vv. 1–2)</a:t>
            </a:r>
          </a:p>
          <a:p>
            <a:pPr lvl="1"/>
            <a:r>
              <a:rPr lang="en-US" u="sng" dirty="0"/>
              <a:t>Teachers</a:t>
            </a:r>
            <a:r>
              <a:rPr lang="en-US" dirty="0"/>
              <a:t> Are Accountable (v. 1)</a:t>
            </a:r>
          </a:p>
          <a:p>
            <a:pPr lvl="1"/>
            <a:r>
              <a:rPr lang="en-US" dirty="0"/>
              <a:t>We All Sin in Our Speech (v. 2)</a:t>
            </a:r>
          </a:p>
        </p:txBody>
      </p:sp>
    </p:spTree>
    <p:extLst>
      <p:ext uri="{BB962C8B-B14F-4D97-AF65-F5344CB8AC3E}">
        <p14:creationId xmlns:p14="http://schemas.microsoft.com/office/powerpoint/2010/main" val="32308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C3A6-293D-4132-91F8-097F334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8CFD6-8A23-4AAE-8FDD-827D46AD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Speech Is </a:t>
            </a:r>
            <a:r>
              <a:rPr lang="en-US" u="sng" dirty="0"/>
              <a:t>Powerful</a:t>
            </a:r>
            <a:r>
              <a:rPr lang="en-US" dirty="0"/>
              <a:t> (vv. 3–5)</a:t>
            </a:r>
          </a:p>
        </p:txBody>
      </p:sp>
    </p:spTree>
    <p:extLst>
      <p:ext uri="{BB962C8B-B14F-4D97-AF65-F5344CB8AC3E}">
        <p14:creationId xmlns:p14="http://schemas.microsoft.com/office/powerpoint/2010/main" val="36812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James, if we can control our speech, what else will be able to control (v. 2)? </a:t>
            </a:r>
          </a:p>
        </p:txBody>
      </p:sp>
    </p:spTree>
    <p:extLst>
      <p:ext uri="{BB962C8B-B14F-4D97-AF65-F5344CB8AC3E}">
        <p14:creationId xmlns:p14="http://schemas.microsoft.com/office/powerpoint/2010/main" val="1638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what ways are words like fire (vv. 5–6)? </a:t>
            </a:r>
          </a:p>
        </p:txBody>
      </p:sp>
    </p:spTree>
    <p:extLst>
      <p:ext uri="{BB962C8B-B14F-4D97-AF65-F5344CB8AC3E}">
        <p14:creationId xmlns:p14="http://schemas.microsoft.com/office/powerpoint/2010/main" val="27415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C2CAF-004B-423B-A32E-8067416F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ADBDB-EDFD-4B6B-BA9B-50720656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we forget the impact our words can have on others, especially online? </a:t>
            </a:r>
          </a:p>
          <a:p>
            <a:r>
              <a:rPr lang="en-US" dirty="0"/>
              <a:t>How have the words of others shaped you? </a:t>
            </a:r>
          </a:p>
        </p:txBody>
      </p:sp>
    </p:spTree>
    <p:extLst>
      <p:ext uri="{BB962C8B-B14F-4D97-AF65-F5344CB8AC3E}">
        <p14:creationId xmlns:p14="http://schemas.microsoft.com/office/powerpoint/2010/main" val="28444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3565</Words>
  <Application>Microsoft Office PowerPoint</Application>
  <PresentationFormat>On-screen Show (16:9)</PresentationFormat>
  <Paragraphs>516</Paragraphs>
  <Slides>195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195</vt:i4>
      </vt:variant>
    </vt:vector>
  </HeadingPairs>
  <TitlesOfParts>
    <vt:vector size="197" baseType="lpstr">
      <vt:lpstr>Arial</vt:lpstr>
      <vt:lpstr>Basic Styles</vt:lpstr>
      <vt:lpstr>PowerPoint Presentation</vt:lpstr>
      <vt:lpstr>Introduction</vt:lpstr>
      <vt:lpstr>The Theme of James</vt:lpstr>
      <vt:lpstr>Key Concepts</vt:lpstr>
      <vt:lpstr>Key Concepts</vt:lpstr>
      <vt:lpstr>Key Concepts</vt:lpstr>
      <vt:lpstr>Context</vt:lpstr>
      <vt:lpstr>Context</vt:lpstr>
      <vt:lpstr>Chapter Content</vt:lpstr>
      <vt:lpstr>PowerPoint Presentation</vt:lpstr>
      <vt:lpstr>Faith and Testing</vt:lpstr>
      <vt:lpstr>Lesson 2 Outline</vt:lpstr>
      <vt:lpstr>Lesson 2 Discussion</vt:lpstr>
      <vt:lpstr>Lesson 2 Outline</vt:lpstr>
      <vt:lpstr>Lesson 2 Discussion</vt:lpstr>
      <vt:lpstr>Lesson 2 Outline</vt:lpstr>
      <vt:lpstr>Lesson 2 Outline</vt:lpstr>
      <vt:lpstr>Lesson 2 Discussion</vt:lpstr>
      <vt:lpstr>Lesson 2 Outline</vt:lpstr>
      <vt:lpstr>Lesson 2 Discussion</vt:lpstr>
      <vt:lpstr>Lesson 2 Outline</vt:lpstr>
      <vt:lpstr>Lesson 2 Discussion</vt:lpstr>
      <vt:lpstr>Lesson 2 Outline</vt:lpstr>
      <vt:lpstr>Lesson 2 Discussion</vt:lpstr>
      <vt:lpstr>Lesson 2 Outline</vt:lpstr>
      <vt:lpstr>Lesson 2 Discussion</vt:lpstr>
      <vt:lpstr>PowerPoint Presentation</vt:lpstr>
      <vt:lpstr>Faith Fights</vt:lpstr>
      <vt:lpstr>Lesson 3 Discussion</vt:lpstr>
      <vt:lpstr>Lesson 3 Outline</vt:lpstr>
      <vt:lpstr>Lesson 3 Discussion</vt:lpstr>
      <vt:lpstr>Lesson 3 Discussion</vt:lpstr>
      <vt:lpstr>Lesson 3 Discussion</vt:lpstr>
      <vt:lpstr>Lesson 3 Discussion</vt:lpstr>
      <vt:lpstr>Lesson 3 Discussion</vt:lpstr>
      <vt:lpstr>Lesson 3 Discussion</vt:lpstr>
      <vt:lpstr>Lesson 3 Outline</vt:lpstr>
      <vt:lpstr>Lesson 3 Discussion</vt:lpstr>
      <vt:lpstr>Lesson 3 Discussion</vt:lpstr>
      <vt:lpstr>Lesson 3 Outline</vt:lpstr>
      <vt:lpstr>Lesson 3 Discussion</vt:lpstr>
      <vt:lpstr>Lesson 3 Discussion</vt:lpstr>
      <vt:lpstr>Lesson 3 Outline</vt:lpstr>
      <vt:lpstr>Lesson 3 Outline</vt:lpstr>
      <vt:lpstr>Lesson 3 Discussion</vt:lpstr>
      <vt:lpstr>Lesson 3 Outline</vt:lpstr>
      <vt:lpstr>Lesson 3 Discussion</vt:lpstr>
      <vt:lpstr>PowerPoint Presentation</vt:lpstr>
      <vt:lpstr>Faith Listens</vt:lpstr>
      <vt:lpstr>Lesson 4 Outline</vt:lpstr>
      <vt:lpstr>Lesson 4 Outline</vt:lpstr>
      <vt:lpstr>Lesson 4 Discussion</vt:lpstr>
      <vt:lpstr>Lesson 4 Outline</vt:lpstr>
      <vt:lpstr>Lesson 4 Discussion</vt:lpstr>
      <vt:lpstr>Lesson 4 Discussion</vt:lpstr>
      <vt:lpstr>Lesson 4 Discussion</vt:lpstr>
      <vt:lpstr>Lesson 4 Outline</vt:lpstr>
      <vt:lpstr>Lesson 4 Discussion</vt:lpstr>
      <vt:lpstr>Lesson 4 Discussion</vt:lpstr>
      <vt:lpstr>Lesson 4 Outline</vt:lpstr>
      <vt:lpstr>Lesson 4 Discussion</vt:lpstr>
      <vt:lpstr>PowerPoint Presentation</vt:lpstr>
      <vt:lpstr>Faith Loves:  Part 1</vt:lpstr>
      <vt:lpstr>Lesson 5 Outline</vt:lpstr>
      <vt:lpstr>Lesson 5 Discussion</vt:lpstr>
      <vt:lpstr>Lesson 5 Outline</vt:lpstr>
      <vt:lpstr>Lesson 5 Discussion</vt:lpstr>
      <vt:lpstr>Lesson 5 Outline</vt:lpstr>
      <vt:lpstr>Lesson 5 Discussion</vt:lpstr>
      <vt:lpstr>Lesson 5 Discussion</vt:lpstr>
      <vt:lpstr>Lesson 5 Outline</vt:lpstr>
      <vt:lpstr>Lesson 5 Outline</vt:lpstr>
      <vt:lpstr>Lesson 5 Discussion</vt:lpstr>
      <vt:lpstr>Lesson 5 Outline</vt:lpstr>
      <vt:lpstr>PowerPoint Presentation</vt:lpstr>
      <vt:lpstr>Faith Loves:  Part 2</vt:lpstr>
      <vt:lpstr>Lesson 6 Discussion</vt:lpstr>
      <vt:lpstr>Lesson 6 Discussion</vt:lpstr>
      <vt:lpstr>Lesson 6 Outline</vt:lpstr>
      <vt:lpstr>Lesson 6 Discussion</vt:lpstr>
      <vt:lpstr>Lesson 6 Outline</vt:lpstr>
      <vt:lpstr>Lesson 6 Discussion</vt:lpstr>
      <vt:lpstr>Lesson 6 Discussion</vt:lpstr>
      <vt:lpstr>Lesson 6 Outline</vt:lpstr>
      <vt:lpstr>Lesson 6 Discussion</vt:lpstr>
      <vt:lpstr>Lesson 6 Outline</vt:lpstr>
      <vt:lpstr>Lesson 6 Discussion</vt:lpstr>
      <vt:lpstr>Lesson 6 Outline</vt:lpstr>
      <vt:lpstr>Lesson 6 Discussion</vt:lpstr>
      <vt:lpstr>Differences Between Abraham and Rahab</vt:lpstr>
      <vt:lpstr>PowerPoint Presentation</vt:lpstr>
      <vt:lpstr>Faith Speaks</vt:lpstr>
      <vt:lpstr>Lesson 7 Outline</vt:lpstr>
      <vt:lpstr>Lesson 7 Discussion</vt:lpstr>
      <vt:lpstr>Lesson 7 Outline</vt:lpstr>
      <vt:lpstr>Lesson 7 Outline</vt:lpstr>
      <vt:lpstr>Lesson 7 Discussion</vt:lpstr>
      <vt:lpstr>Lesson 7 Discussion</vt:lpstr>
      <vt:lpstr>Lesson 7 Discussion</vt:lpstr>
      <vt:lpstr>Lesson 7 Discussion</vt:lpstr>
      <vt:lpstr>Lesson 7 Outline</vt:lpstr>
      <vt:lpstr>Lesson 7 Discussion</vt:lpstr>
      <vt:lpstr>Lesson 7 Discussion</vt:lpstr>
      <vt:lpstr>Lesson 7 Outline</vt:lpstr>
      <vt:lpstr>Lesson 7 Discussion</vt:lpstr>
      <vt:lpstr>Lesson 7 Outline</vt:lpstr>
      <vt:lpstr>PowerPoint Presentation</vt:lpstr>
      <vt:lpstr>Faith Revealed: Part 1</vt:lpstr>
      <vt:lpstr>Lesson 8 Outline</vt:lpstr>
      <vt:lpstr>Lesson 8 Discussion</vt:lpstr>
      <vt:lpstr>Lesson 8 Discussion</vt:lpstr>
      <vt:lpstr>Lesson 8 Discussion</vt:lpstr>
      <vt:lpstr>Lesson 8 Outline</vt:lpstr>
      <vt:lpstr>Lesson 8 Discussion</vt:lpstr>
      <vt:lpstr>Lesson 8 Discussion</vt:lpstr>
      <vt:lpstr>Lesson 8 Outline</vt:lpstr>
      <vt:lpstr>Lesson 8 Discussion</vt:lpstr>
      <vt:lpstr>Lesson 8 Discussion</vt:lpstr>
      <vt:lpstr>Lesson 8 Discussion</vt:lpstr>
      <vt:lpstr>Lesson 8 Outline</vt:lpstr>
      <vt:lpstr>PowerPoint Presentation</vt:lpstr>
      <vt:lpstr>Faith Revealed: Part 2</vt:lpstr>
      <vt:lpstr>Lesson 9 Discussion</vt:lpstr>
      <vt:lpstr>Lesson 9 Outline</vt:lpstr>
      <vt:lpstr>Lesson 9 Discussion</vt:lpstr>
      <vt:lpstr>Lesson 9 Outline</vt:lpstr>
      <vt:lpstr>Lesson 9 Discussion</vt:lpstr>
      <vt:lpstr>Lesson 9 Outline</vt:lpstr>
      <vt:lpstr>Lesson 9 Discussion</vt:lpstr>
      <vt:lpstr>Lesson 9 Discussion</vt:lpstr>
      <vt:lpstr>Lesson 9 Discussion</vt:lpstr>
      <vt:lpstr>Lesson 9 Discussion</vt:lpstr>
      <vt:lpstr>Lesson 9 Outline</vt:lpstr>
      <vt:lpstr>Lesson 9 Discussion</vt:lpstr>
      <vt:lpstr>Lesson 9 Discussion</vt:lpstr>
      <vt:lpstr>Lesson 9 Outline</vt:lpstr>
      <vt:lpstr>Lesson 9 Discussion</vt:lpstr>
      <vt:lpstr>PowerPoint Presentation</vt:lpstr>
      <vt:lpstr>Faith Restores</vt:lpstr>
      <vt:lpstr>Lesson 10 Outline</vt:lpstr>
      <vt:lpstr>Lesson 10 Discussion</vt:lpstr>
      <vt:lpstr>Lesson 10 Outline</vt:lpstr>
      <vt:lpstr>Lesson 10 Discussion</vt:lpstr>
      <vt:lpstr>Lesson 10 Discussion</vt:lpstr>
      <vt:lpstr>Lesson 10 Outline</vt:lpstr>
      <vt:lpstr>Lesson 10 Discussion</vt:lpstr>
      <vt:lpstr>Lesson 10 Outline</vt:lpstr>
      <vt:lpstr>Lesson 10 Discussion</vt:lpstr>
      <vt:lpstr>Lesson 10 Discussion</vt:lpstr>
      <vt:lpstr>PowerPoint Presentation</vt:lpstr>
      <vt:lpstr>Faith Submits</vt:lpstr>
      <vt:lpstr>Lesson 11 Outline</vt:lpstr>
      <vt:lpstr>Lesson 11 Discussion</vt:lpstr>
      <vt:lpstr>Lesson 11 Outline</vt:lpstr>
      <vt:lpstr>Lesson 11 Discussion</vt:lpstr>
      <vt:lpstr>Lesson 11 Discussion</vt:lpstr>
      <vt:lpstr>Lesson 11 Discussion</vt:lpstr>
      <vt:lpstr>Lesson 11 Discussion</vt:lpstr>
      <vt:lpstr>Lesson 11 Outline</vt:lpstr>
      <vt:lpstr>Lesson 11 Discussion</vt:lpstr>
      <vt:lpstr>Lesson 11 Discussion</vt:lpstr>
      <vt:lpstr>Lesson 11 Outline</vt:lpstr>
      <vt:lpstr>Lesson 11 Discussion</vt:lpstr>
      <vt:lpstr>Lesson 11 Outline</vt:lpstr>
      <vt:lpstr>Lesson 11 Discussion</vt:lpstr>
      <vt:lpstr>Lesson 11 Discussion</vt:lpstr>
      <vt:lpstr>Lesson 11 Discussion</vt:lpstr>
      <vt:lpstr>PowerPoint Presentation</vt:lpstr>
      <vt:lpstr>Faith Waits</vt:lpstr>
      <vt:lpstr>Lesson 12 Outline</vt:lpstr>
      <vt:lpstr>Lesson 12 Discussion</vt:lpstr>
      <vt:lpstr>Lesson 12 Outline</vt:lpstr>
      <vt:lpstr>Lesson 12 Discussion</vt:lpstr>
      <vt:lpstr>Lesson 12 Outline</vt:lpstr>
      <vt:lpstr>Lesson 12 Discussion</vt:lpstr>
      <vt:lpstr>Lesson 12 Discussion</vt:lpstr>
      <vt:lpstr>Lesson 12 Discussion</vt:lpstr>
      <vt:lpstr>Lesson 12 Outline</vt:lpstr>
      <vt:lpstr>Lesson 12 Outline</vt:lpstr>
      <vt:lpstr>Lesson 12 Discussion</vt:lpstr>
      <vt:lpstr>Lesson 12 Outline</vt:lpstr>
      <vt:lpstr>Lesson 12 Outline</vt:lpstr>
      <vt:lpstr>PowerPoint Presentation</vt:lpstr>
      <vt:lpstr>Faith Prays</vt:lpstr>
      <vt:lpstr>Lesson 13 Discussion</vt:lpstr>
      <vt:lpstr>Lesson 13 Outline</vt:lpstr>
      <vt:lpstr>Lesson 13 Discussion</vt:lpstr>
      <vt:lpstr>Lesson 13 Outline</vt:lpstr>
      <vt:lpstr>Lesson 13 Discussion</vt:lpstr>
      <vt:lpstr>Lesson 13 Outline</vt:lpstr>
      <vt:lpstr>Lesson 13 Outline</vt:lpstr>
      <vt:lpstr>Lesson 13 Outline</vt:lpstr>
      <vt:lpstr>Lesson 13 Discussion</vt:lpstr>
      <vt:lpstr>Lesson 13 Outline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Restoring Devotion Presentation</dc:title>
  <dc:subject>Education</dc:subject>
  <dc:creator/>
  <cp:keywords>James, restoring devotion, presentation</cp:keywords>
  <cp:lastModifiedBy/>
  <cp:revision>1</cp:revision>
  <dcterms:created xsi:type="dcterms:W3CDTF">2018-05-18T18:39:32Z</dcterms:created>
  <dcterms:modified xsi:type="dcterms:W3CDTF">2018-07-16T13:14:25Z</dcterms:modified>
</cp:coreProperties>
</file>