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96"/>
  </p:notesMasterIdLst>
  <p:sldIdLst>
    <p:sldId id="257" r:id="rId2"/>
    <p:sldId id="363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351" r:id="rId11"/>
    <p:sldId id="352" r:id="rId12"/>
    <p:sldId id="270" r:id="rId13"/>
    <p:sldId id="271" r:id="rId14"/>
    <p:sldId id="272" r:id="rId15"/>
    <p:sldId id="273" r:id="rId16"/>
    <p:sldId id="349" r:id="rId17"/>
    <p:sldId id="260" r:id="rId18"/>
    <p:sldId id="274" r:id="rId19"/>
    <p:sldId id="275" r:id="rId20"/>
    <p:sldId id="276" r:id="rId21"/>
    <p:sldId id="277" r:id="rId22"/>
    <p:sldId id="279" r:id="rId23"/>
    <p:sldId id="281" r:id="rId24"/>
    <p:sldId id="282" r:id="rId25"/>
    <p:sldId id="283" r:id="rId26"/>
    <p:sldId id="284" r:id="rId27"/>
    <p:sldId id="285" r:id="rId28"/>
    <p:sldId id="278" r:id="rId29"/>
    <p:sldId id="280" r:id="rId30"/>
    <p:sldId id="286" r:id="rId31"/>
    <p:sldId id="350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53" r:id="rId50"/>
    <p:sldId id="306" r:id="rId51"/>
    <p:sldId id="305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6" r:id="rId61"/>
    <p:sldId id="315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54" r:id="rId76"/>
    <p:sldId id="355" r:id="rId77"/>
    <p:sldId id="332" r:id="rId78"/>
    <p:sldId id="333" r:id="rId79"/>
    <p:sldId id="334" r:id="rId80"/>
    <p:sldId id="335" r:id="rId81"/>
    <p:sldId id="336" r:id="rId82"/>
    <p:sldId id="356" r:id="rId83"/>
    <p:sldId id="338" r:id="rId84"/>
    <p:sldId id="339" r:id="rId85"/>
    <p:sldId id="357" r:id="rId86"/>
    <p:sldId id="341" r:id="rId87"/>
    <p:sldId id="358" r:id="rId88"/>
    <p:sldId id="359" r:id="rId89"/>
    <p:sldId id="344" r:id="rId90"/>
    <p:sldId id="360" r:id="rId91"/>
    <p:sldId id="361" r:id="rId92"/>
    <p:sldId id="362" r:id="rId93"/>
    <p:sldId id="347" r:id="rId94"/>
    <p:sldId id="348" r:id="rId95"/>
  </p:sldIdLst>
  <p:sldSz cx="9144000" cy="5143500" type="screen16x9"/>
  <p:notesSz cx="6858000" cy="9144000"/>
  <p:embeddedFontLst>
    <p:embeddedFont>
      <p:font typeface="Merriweather Sans Bold" panose="02000503060000020004" pitchFamily="2" charset="0"/>
      <p:bold r:id="rId97"/>
    </p:embeddedFont>
    <p:embeddedFont>
      <p:font typeface="Merriweather Sans light" panose="02000503060000020004" pitchFamily="2" charset="0"/>
      <p:regular r:id="rId98"/>
    </p:embeddedFont>
    <p:embeddedFont>
      <p:font typeface="Calibri" panose="020F0502020204030204" pitchFamily="34" charset="0"/>
      <p:regular r:id="rId99"/>
      <p:bold r:id="rId100"/>
      <p:italic r:id="rId101"/>
      <p:boldItalic r:id="rId102"/>
    </p:embeddedFont>
    <p:embeddedFont>
      <p:font typeface="Merriweather Sans ExtraBold" panose="02000503060000020004" pitchFamily="2" charset="0"/>
      <p:bold r:id="rId103"/>
    </p:embeddedFont>
    <p:embeddedFont>
      <p:font typeface="Merriweather Sans" panose="02000503060000020004" pitchFamily="2" charset="0"/>
      <p:regular r:id="rId104"/>
      <p:bold r:id="rId105"/>
      <p:italic r:id="rId106"/>
      <p:boldItalic r:id="rId10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30A"/>
    <a:srgbClr val="5B2F0E"/>
    <a:srgbClr val="F6F4DE"/>
    <a:srgbClr val="F6EED7"/>
    <a:srgbClr val="562B0C"/>
    <a:srgbClr val="391D08"/>
    <a:srgbClr val="5D1274"/>
    <a:srgbClr val="3A0C48"/>
    <a:srgbClr val="24082D"/>
    <a:srgbClr val="321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3" autoAdjust="0"/>
    <p:restoredTop sz="86410" autoAdjust="0"/>
  </p:normalViewPr>
  <p:slideViewPr>
    <p:cSldViewPr>
      <p:cViewPr varScale="1">
        <p:scale>
          <a:sx n="109" d="100"/>
          <a:sy n="109" d="100"/>
        </p:scale>
        <p:origin x="10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font" Target="fonts/font1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6.fntdata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4.fntdata"/><Relationship Id="rId105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7.fntdata"/><Relationship Id="rId108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3.fntdata"/><Relationship Id="rId10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.fntdata"/><Relationship Id="rId104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96A22-878C-44FD-A811-BAC384802EB8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28750"/>
            <a:ext cx="7772400" cy="2514600"/>
          </a:xfrm>
        </p:spPr>
        <p:txBody>
          <a:bodyPr/>
          <a:lstStyle>
            <a:lvl1pPr>
              <a:lnSpc>
                <a:spcPct val="85000"/>
              </a:lnSpc>
              <a:defRPr sz="7200" b="1" baseline="0">
                <a:solidFill>
                  <a:srgbClr val="45230A"/>
                </a:solidFill>
                <a:latin typeface="Merriweather Sans ExtraBold" pitchFamily="2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876300"/>
            <a:ext cx="6400800" cy="47625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 spc="600" baseline="0">
                <a:solidFill>
                  <a:srgbClr val="45230A"/>
                </a:solidFill>
                <a:latin typeface="Merriweather Sans ligh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400" baseline="0">
                <a:solidFill>
                  <a:srgbClr val="45230A"/>
                </a:solidFill>
                <a:latin typeface="Merriweather Sans ExtraBold" pitchFamily="2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581150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rgbClr val="45230A"/>
                </a:solidFill>
                <a:latin typeface="Merriweather Sans Bold" pitchFamily="2" charset="0"/>
              </a:defRPr>
            </a:lvl1pPr>
            <a:lvl2pPr>
              <a:defRPr>
                <a:solidFill>
                  <a:srgbClr val="45230A"/>
                </a:solidFill>
                <a:latin typeface="Merriweather Sans" panose="00000500000000000000" pitchFamily="2" charset="0"/>
              </a:defRPr>
            </a:lvl2pPr>
            <a:lvl3pPr>
              <a:defRPr>
                <a:solidFill>
                  <a:srgbClr val="45230A"/>
                </a:solidFill>
              </a:defRPr>
            </a:lvl3pPr>
            <a:lvl4pPr>
              <a:defRPr>
                <a:solidFill>
                  <a:srgbClr val="45230A"/>
                </a:solidFill>
                <a:latin typeface="Merriweather Sans" panose="00000500000000000000" pitchFamily="2" charset="0"/>
              </a:defRPr>
            </a:lvl4pPr>
            <a:lvl5pPr>
              <a:buFont typeface="Arial" pitchFamily="34" charset="0"/>
              <a:buChar char="•"/>
              <a:defRPr>
                <a:solidFill>
                  <a:srgbClr val="45230A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400" baseline="0">
                <a:solidFill>
                  <a:srgbClr val="45230A"/>
                </a:solidFill>
                <a:latin typeface="Merriweather Sans ExtraBold" pitchFamily="2" charset="0"/>
              </a:defRPr>
            </a:lvl1pPr>
          </a:lstStyle>
          <a:p>
            <a:r>
              <a:rPr lang="en-US" dirty="0"/>
              <a:t>Graphic Slide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3505200"/>
          </a:xfrm>
        </p:spPr>
        <p:txBody>
          <a:bodyPr anchor="ctr"/>
          <a:lstStyle>
            <a:lvl1pPr algn="ctr">
              <a:buNone/>
              <a:defRPr sz="2800" b="0" baseline="0">
                <a:solidFill>
                  <a:srgbClr val="F6F4DE"/>
                </a:solidFill>
                <a:latin typeface="Merriweather Sans ExtraBold" pitchFamily="2" charset="0"/>
              </a:defRPr>
            </a:lvl1pPr>
          </a:lstStyle>
          <a:p>
            <a:pPr lvl="0"/>
            <a:r>
              <a:rPr lang="en-US" dirty="0"/>
              <a:t>“And He said unto me, ‘My grace is sufficient for thee: for my strength is made perfect in weakness.’ Most gladly therefore will I rather glory in my infirmities, that the power of Christ may rest upon me.”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76600" y="4019550"/>
            <a:ext cx="4953000" cy="685800"/>
          </a:xfrm>
        </p:spPr>
        <p:txBody>
          <a:bodyPr anchor="ctr"/>
          <a:lstStyle>
            <a:lvl1pPr algn="r">
              <a:buNone/>
              <a:defRPr sz="2800" b="1" i="1" baseline="0">
                <a:solidFill>
                  <a:srgbClr val="F6F4DE"/>
                </a:solidFill>
                <a:latin typeface="Merriweather Sans" pitchFamily="2" charset="0"/>
              </a:defRPr>
            </a:lvl1pPr>
          </a:lstStyle>
          <a:p>
            <a:pPr lvl="0"/>
            <a:r>
              <a:rPr lang="en-US" dirty="0"/>
              <a:t>2 Corinthians 12:9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310878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5" r:id="rId4"/>
    <p:sldLayoutId id="2147483654" r:id="rId5"/>
    <p:sldLayoutId id="2147483656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rgbClr val="562B0C"/>
          </a:solidFill>
          <a:latin typeface="Merriweather Sans ExtraBold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rgbClr val="562B0C"/>
          </a:solidFill>
          <a:latin typeface="Merriweather Sans Bold" pitchFamily="2" charset="0"/>
          <a:ea typeface="+mn-ea"/>
          <a:cs typeface="+mn-cs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rgbClr val="562B0C"/>
          </a:solidFill>
          <a:latin typeface="Merriweather Sans" pitchFamily="2" charset="0"/>
          <a:ea typeface="+mn-ea"/>
          <a:cs typeface="+mn-cs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rgbClr val="562B0C"/>
          </a:solidFill>
          <a:latin typeface="Merriweather Sans light" pitchFamily="2" charset="0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rgbClr val="562B0C"/>
          </a:solidFill>
          <a:latin typeface="Merriweather Sans" pitchFamily="2" charset="0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rgbClr val="562B0C"/>
          </a:solidFill>
          <a:latin typeface="Merriweather Sans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04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“Tenses” of Holiness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02157"/>
              </p:ext>
            </p:extLst>
          </p:nvPr>
        </p:nvGraphicFramePr>
        <p:xfrm>
          <a:off x="533400" y="1276350"/>
          <a:ext cx="8077200" cy="2832204"/>
        </p:xfrm>
        <a:graphic>
          <a:graphicData uri="http://schemas.openxmlformats.org/drawingml/2006/table">
            <a:tbl>
              <a:tblPr firstRow="1" bandRow="1"/>
              <a:tblGrid>
                <a:gridCol w="1346200">
                  <a:extLst>
                    <a:ext uri="{9D8B030D-6E8A-4147-A177-3AD203B41FA5}">
                      <a16:colId xmlns:a16="http://schemas.microsoft.com/office/drawing/2014/main" val="3280330487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137845694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9813398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139429527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566645525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1214081054"/>
                    </a:ext>
                  </a:extLst>
                </a:gridCol>
              </a:tblGrid>
              <a:tr h="5602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Time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Type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Applied to Believers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How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 We Get It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When We Get It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Duration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39687"/>
                  </a:ext>
                </a:extLst>
              </a:tr>
              <a:tr h="11265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Past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Positional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What we 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By grace through faith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The instant we are saved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Eternal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1999612"/>
                  </a:ext>
                </a:extLst>
              </a:tr>
              <a:tr h="11265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Present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Practical/progressive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What we are becoming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By groaning and growing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From salvation to death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Momentary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232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39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“Tenses” of Holiness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946231"/>
              </p:ext>
            </p:extLst>
          </p:nvPr>
        </p:nvGraphicFramePr>
        <p:xfrm>
          <a:off x="533400" y="1276350"/>
          <a:ext cx="8077200" cy="1705662"/>
        </p:xfrm>
        <a:graphic>
          <a:graphicData uri="http://schemas.openxmlformats.org/drawingml/2006/table">
            <a:tbl>
              <a:tblPr firstRow="1" bandRow="1"/>
              <a:tblGrid>
                <a:gridCol w="1346200">
                  <a:extLst>
                    <a:ext uri="{9D8B030D-6E8A-4147-A177-3AD203B41FA5}">
                      <a16:colId xmlns:a16="http://schemas.microsoft.com/office/drawing/2014/main" val="3280330487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137845694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9813398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139429527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566645525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1214081054"/>
                    </a:ext>
                  </a:extLst>
                </a:gridCol>
              </a:tblGrid>
              <a:tr h="5602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Time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Type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Applied to Believers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How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 We Get It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When We Get It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Duration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39687"/>
                  </a:ext>
                </a:extLst>
              </a:tr>
              <a:tr h="11265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Future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Perfected/prospective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What we</a:t>
                      </a:r>
                      <a:r>
                        <a:rPr lang="en-US" baseline="0" dirty="0">
                          <a:solidFill>
                            <a:srgbClr val="45230A"/>
                          </a:solidFill>
                        </a:rPr>
                        <a:t> will be</a:t>
                      </a:r>
                      <a:endParaRPr lang="en-US" dirty="0">
                        <a:solidFill>
                          <a:srgbClr val="45230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By going to heaven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At death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</a:rPr>
                        <a:t>Forever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89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14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Sanctification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844278"/>
            <a:ext cx="6629400" cy="2937272"/>
          </a:xfrm>
        </p:spPr>
        <p:txBody>
          <a:bodyPr/>
          <a:lstStyle/>
          <a:p>
            <a:pPr lvl="0"/>
            <a:r>
              <a:rPr lang="en-US" dirty="0"/>
              <a:t>We are </a:t>
            </a:r>
            <a:r>
              <a:rPr lang="en-US" u="sng" dirty="0"/>
              <a:t>sons of God</a:t>
            </a:r>
            <a:r>
              <a:rPr lang="en-US" dirty="0"/>
              <a:t> (1 John 3:1)</a:t>
            </a:r>
          </a:p>
          <a:p>
            <a:pPr lvl="0"/>
            <a:r>
              <a:rPr lang="en-US" dirty="0"/>
              <a:t>We are the </a:t>
            </a:r>
            <a:r>
              <a:rPr lang="en-US" u="sng" dirty="0"/>
              <a:t>temple of God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(1 Cor. 6:19–20)</a:t>
            </a:r>
          </a:p>
          <a:p>
            <a:pPr lvl="0"/>
            <a:r>
              <a:rPr lang="en-US" dirty="0"/>
              <a:t>We are </a:t>
            </a:r>
            <a:r>
              <a:rPr lang="en-US" u="sng" dirty="0"/>
              <a:t>saints of God</a:t>
            </a:r>
            <a:r>
              <a:rPr lang="en-US" dirty="0"/>
              <a:t> (1 Cor. 1:2)</a:t>
            </a:r>
          </a:p>
        </p:txBody>
      </p:sp>
    </p:spTree>
    <p:extLst>
      <p:ext uri="{BB962C8B-B14F-4D97-AF65-F5344CB8AC3E}">
        <p14:creationId xmlns:p14="http://schemas.microsoft.com/office/powerpoint/2010/main" val="197804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Practical/Progressive Sanctification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844278"/>
            <a:ext cx="6629400" cy="2937272"/>
          </a:xfrm>
        </p:spPr>
        <p:txBody>
          <a:bodyPr/>
          <a:lstStyle/>
          <a:p>
            <a:pPr lvl="0"/>
            <a:r>
              <a:rPr lang="en-US" dirty="0"/>
              <a:t>We are perfect, but don’t act perfectly (Heb. 10:14).</a:t>
            </a:r>
          </a:p>
          <a:p>
            <a:pPr lvl="0"/>
            <a:r>
              <a:rPr lang="en-US" dirty="0"/>
              <a:t>We are the Spirit’s temple and should glorify God in our actions (1 Cor. 6:19–20).</a:t>
            </a:r>
          </a:p>
        </p:txBody>
      </p:sp>
    </p:spTree>
    <p:extLst>
      <p:ext uri="{BB962C8B-B14F-4D97-AF65-F5344CB8AC3E}">
        <p14:creationId xmlns:p14="http://schemas.microsoft.com/office/powerpoint/2010/main" val="727684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We are to </a:t>
            </a:r>
            <a:r>
              <a:rPr lang="en-US" u="sng" dirty="0"/>
              <a:t>grow</a:t>
            </a:r>
            <a:r>
              <a:rPr lang="en-US" dirty="0"/>
              <a:t> continually </a:t>
            </a:r>
            <a:br>
              <a:rPr lang="en-US" dirty="0"/>
            </a:br>
            <a:r>
              <a:rPr lang="en-US" dirty="0"/>
              <a:t>(2 Pet. 3:18).</a:t>
            </a:r>
          </a:p>
          <a:p>
            <a:pPr lvl="0"/>
            <a:r>
              <a:rPr lang="en-US" dirty="0"/>
              <a:t>We are to </a:t>
            </a:r>
            <a:r>
              <a:rPr lang="en-US" u="sng" dirty="0"/>
              <a:t>increase</a:t>
            </a:r>
            <a:r>
              <a:rPr lang="en-US" dirty="0"/>
              <a:t> and abound </a:t>
            </a:r>
            <a:br>
              <a:rPr lang="en-US" dirty="0"/>
            </a:br>
            <a:r>
              <a:rPr lang="en-US" dirty="0"/>
              <a:t>(1 Thess. 3:12; 4:1, 10).</a:t>
            </a:r>
          </a:p>
          <a:p>
            <a:pPr lvl="0"/>
            <a:r>
              <a:rPr lang="en-US" dirty="0"/>
              <a:t>We need </a:t>
            </a:r>
            <a:r>
              <a:rPr lang="en-US" u="sng" dirty="0"/>
              <a:t>pastors</a:t>
            </a:r>
            <a:r>
              <a:rPr lang="en-US" dirty="0"/>
              <a:t> and </a:t>
            </a:r>
            <a:r>
              <a:rPr lang="en-US" u="sng" dirty="0"/>
              <a:t>teachers</a:t>
            </a:r>
            <a:r>
              <a:rPr lang="en-US" dirty="0"/>
              <a:t> (Eph. 4:11–15).</a:t>
            </a:r>
          </a:p>
        </p:txBody>
      </p:sp>
    </p:spTree>
    <p:extLst>
      <p:ext uri="{BB962C8B-B14F-4D97-AF65-F5344CB8AC3E}">
        <p14:creationId xmlns:p14="http://schemas.microsoft.com/office/powerpoint/2010/main" val="333033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Christian life is a constant </a:t>
            </a:r>
            <a:r>
              <a:rPr lang="en-US" u="sng" dirty="0"/>
              <a:t>struggle</a:t>
            </a:r>
            <a:r>
              <a:rPr lang="en-US" dirty="0"/>
              <a:t> to be all that we can be and to become all that we already are (Phil.3:12–14).</a:t>
            </a:r>
          </a:p>
        </p:txBody>
      </p:sp>
    </p:spTree>
    <p:extLst>
      <p:ext uri="{BB962C8B-B14F-4D97-AF65-F5344CB8AC3E}">
        <p14:creationId xmlns:p14="http://schemas.microsoft.com/office/powerpoint/2010/main" val="2372085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Perfected/Prospective Sanctification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We should strive to be all that we can be.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9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16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Destined For Holiness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295031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Holy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Exodus 15:11—God is </a:t>
            </a:r>
            <a:r>
              <a:rPr lang="en-US" u="sng" dirty="0"/>
              <a:t>glorious</a:t>
            </a:r>
            <a:r>
              <a:rPr lang="en-US" dirty="0"/>
              <a:t> in holiness.</a:t>
            </a:r>
          </a:p>
          <a:p>
            <a:pPr lvl="0"/>
            <a:r>
              <a:rPr lang="en-US" dirty="0"/>
              <a:t>Psalm 99:3—His </a:t>
            </a:r>
            <a:r>
              <a:rPr lang="en-US" u="sng" dirty="0"/>
              <a:t>name</a:t>
            </a:r>
            <a:r>
              <a:rPr lang="en-US" dirty="0"/>
              <a:t> is holy.</a:t>
            </a:r>
          </a:p>
          <a:p>
            <a:pPr lvl="0"/>
            <a:r>
              <a:rPr lang="en-US" dirty="0"/>
              <a:t>Isaiah 1:4—He is the Holy One of </a:t>
            </a:r>
            <a:r>
              <a:rPr lang="en-US" u="sng" dirty="0"/>
              <a:t>Israel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73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 All That You Can 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528479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Holy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Hosea 11:9—His holiness proves </a:t>
            </a:r>
            <a:r>
              <a:rPr lang="en-US" u="sng" dirty="0"/>
              <a:t>He is God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Psalm 89:35—God </a:t>
            </a:r>
            <a:r>
              <a:rPr lang="en-US" u="sng" dirty="0"/>
              <a:t>swears</a:t>
            </a:r>
            <a:r>
              <a:rPr lang="en-US" dirty="0"/>
              <a:t> by His holiness.</a:t>
            </a:r>
          </a:p>
        </p:txBody>
      </p:sp>
    </p:spTree>
    <p:extLst>
      <p:ext uri="{BB962C8B-B14F-4D97-AF65-F5344CB8AC3E}">
        <p14:creationId xmlns:p14="http://schemas.microsoft.com/office/powerpoint/2010/main" val="712854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Important Truths About God’s Holiness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20478"/>
            <a:ext cx="6629400" cy="331827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He is </a:t>
            </a:r>
            <a:r>
              <a:rPr lang="en-US" u="sng" dirty="0"/>
              <a:t>above all things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(Ps. 99:2–9).</a:t>
            </a:r>
          </a:p>
          <a:p>
            <a:pPr lvl="0"/>
            <a:r>
              <a:rPr lang="en-US" dirty="0"/>
              <a:t>He is </a:t>
            </a:r>
            <a:r>
              <a:rPr lang="en-US" u="sng" dirty="0"/>
              <a:t>morally perfect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He cannot </a:t>
            </a:r>
            <a:r>
              <a:rPr lang="en-US" u="sng" dirty="0"/>
              <a:t>look</a:t>
            </a:r>
            <a:r>
              <a:rPr lang="en-US" dirty="0"/>
              <a:t> upon sin (Hab. 1:13).</a:t>
            </a:r>
          </a:p>
        </p:txBody>
      </p:sp>
    </p:spTree>
    <p:extLst>
      <p:ext uri="{BB962C8B-B14F-4D97-AF65-F5344CB8AC3E}">
        <p14:creationId xmlns:p14="http://schemas.microsoft.com/office/powerpoint/2010/main" val="3887776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Important Truths About God’s Holiness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20478"/>
            <a:ext cx="6629400" cy="331827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He cannot </a:t>
            </a:r>
            <a:r>
              <a:rPr lang="en-US" u="sng" dirty="0"/>
              <a:t>lie</a:t>
            </a:r>
            <a:r>
              <a:rPr lang="en-US" dirty="0"/>
              <a:t> (Titus 1:2).</a:t>
            </a:r>
          </a:p>
          <a:p>
            <a:pPr lvl="1"/>
            <a:r>
              <a:rPr lang="en-US" dirty="0"/>
              <a:t>Only the </a:t>
            </a:r>
            <a:r>
              <a:rPr lang="en-US" u="sng" dirty="0"/>
              <a:t>pure</a:t>
            </a:r>
            <a:r>
              <a:rPr lang="en-US" dirty="0"/>
              <a:t> can come before Him (Ps. 24:3–4).</a:t>
            </a:r>
          </a:p>
          <a:p>
            <a:pPr lvl="1"/>
            <a:r>
              <a:rPr lang="en-US" dirty="0"/>
              <a:t>He is </a:t>
            </a:r>
            <a:r>
              <a:rPr lang="en-US" u="sng" dirty="0"/>
              <a:t>righteous</a:t>
            </a:r>
            <a:r>
              <a:rPr lang="en-US" dirty="0"/>
              <a:t> in all His ways and holy in all His works (Ps. 145:17).</a:t>
            </a:r>
          </a:p>
        </p:txBody>
      </p:sp>
    </p:spTree>
    <p:extLst>
      <p:ext uri="{BB962C8B-B14F-4D97-AF65-F5344CB8AC3E}">
        <p14:creationId xmlns:p14="http://schemas.microsoft.com/office/powerpoint/2010/main" val="3276069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God Designed Us to Be Holy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We have a </a:t>
            </a:r>
            <a:r>
              <a:rPr lang="en-US" u="sng" dirty="0"/>
              <a:t>life endowment</a:t>
            </a:r>
            <a:r>
              <a:rPr lang="en-US" dirty="0"/>
              <a:t> for holiness </a:t>
            </a:r>
            <a:br>
              <a:rPr lang="en-US" dirty="0"/>
            </a:br>
            <a:r>
              <a:rPr lang="en-US" dirty="0"/>
              <a:t>(Matt. 25:14–30; Luke 19:12–27).</a:t>
            </a:r>
          </a:p>
          <a:p>
            <a:pPr lvl="0"/>
            <a:r>
              <a:rPr lang="en-US" dirty="0"/>
              <a:t>Believers are </a:t>
            </a:r>
            <a:r>
              <a:rPr lang="en-US" u="sng" dirty="0"/>
              <a:t>chosen</a:t>
            </a:r>
            <a:r>
              <a:rPr lang="en-US" dirty="0"/>
              <a:t> by God to be holy (Eph. 1:4).</a:t>
            </a:r>
          </a:p>
          <a:p>
            <a:pPr lvl="0"/>
            <a:r>
              <a:rPr lang="en-US" dirty="0"/>
              <a:t>Believers are </a:t>
            </a:r>
            <a:r>
              <a:rPr lang="en-US" u="sng" dirty="0"/>
              <a:t>created</a:t>
            </a:r>
            <a:r>
              <a:rPr lang="en-US" dirty="0"/>
              <a:t> to do </a:t>
            </a:r>
            <a:r>
              <a:rPr lang="en-US" u="sng" dirty="0"/>
              <a:t>good</a:t>
            </a:r>
            <a:r>
              <a:rPr lang="en-US" dirty="0"/>
              <a:t> works (Eph. 2:10).</a:t>
            </a:r>
          </a:p>
        </p:txBody>
      </p:sp>
    </p:spTree>
    <p:extLst>
      <p:ext uri="{BB962C8B-B14F-4D97-AF65-F5344CB8AC3E}">
        <p14:creationId xmlns:p14="http://schemas.microsoft.com/office/powerpoint/2010/main" val="22660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God Designed Us to Be Holy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/>
              <a:t>All</a:t>
            </a:r>
            <a:r>
              <a:rPr lang="en-US" dirty="0"/>
              <a:t> that </a:t>
            </a:r>
            <a:r>
              <a:rPr lang="en-US" u="sng" dirty="0"/>
              <a:t>Christ</a:t>
            </a:r>
            <a:r>
              <a:rPr lang="en-US" dirty="0"/>
              <a:t> has </a:t>
            </a:r>
            <a:r>
              <a:rPr lang="en-US" u="sng" dirty="0"/>
              <a:t>done</a:t>
            </a:r>
            <a:r>
              <a:rPr lang="en-US" dirty="0"/>
              <a:t> and is doing is designed to make us holy (Eph. 5:25–27).</a:t>
            </a:r>
          </a:p>
          <a:p>
            <a:pPr lvl="0"/>
            <a:r>
              <a:rPr lang="en-US" dirty="0"/>
              <a:t>God has given us </a:t>
            </a:r>
            <a:r>
              <a:rPr lang="en-US" u="sng" dirty="0"/>
              <a:t>all the resources</a:t>
            </a:r>
            <a:r>
              <a:rPr lang="en-US" dirty="0"/>
              <a:t> we need to be holy </a:t>
            </a:r>
            <a:br>
              <a:rPr lang="en-US" dirty="0"/>
            </a:br>
            <a:r>
              <a:rPr lang="en-US" dirty="0"/>
              <a:t>(2 Pet. 1:3).</a:t>
            </a:r>
          </a:p>
        </p:txBody>
      </p:sp>
    </p:spTree>
    <p:extLst>
      <p:ext uri="{BB962C8B-B14F-4D97-AF65-F5344CB8AC3E}">
        <p14:creationId xmlns:p14="http://schemas.microsoft.com/office/powerpoint/2010/main" val="1114926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God Designed Us to Be Holy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</a:t>
            </a:r>
            <a:r>
              <a:rPr lang="en-US" u="sng" dirty="0"/>
              <a:t>commands</a:t>
            </a:r>
            <a:r>
              <a:rPr lang="en-US" dirty="0"/>
              <a:t> us to be holy </a:t>
            </a:r>
            <a:br>
              <a:rPr lang="en-US" dirty="0"/>
            </a:br>
            <a:r>
              <a:rPr lang="en-US" dirty="0"/>
              <a:t>(1 Pet. 1:14–16)</a:t>
            </a:r>
          </a:p>
          <a:p>
            <a:r>
              <a:rPr lang="en-US" dirty="0"/>
              <a:t>Living a </a:t>
            </a:r>
            <a:r>
              <a:rPr lang="en-US" u="sng" dirty="0"/>
              <a:t>holy</a:t>
            </a:r>
            <a:r>
              <a:rPr lang="en-US" dirty="0"/>
              <a:t> life is </a:t>
            </a:r>
            <a:r>
              <a:rPr lang="en-US" u="sng" dirty="0"/>
              <a:t>God’s will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(1 Thess. 4:3).</a:t>
            </a:r>
          </a:p>
          <a:p>
            <a:r>
              <a:rPr lang="en-US" dirty="0"/>
              <a:t>Living a holy life means </a:t>
            </a:r>
            <a:r>
              <a:rPr lang="en-US" u="sng" dirty="0"/>
              <a:t>growth and change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122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God Commands Us To Grow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91878"/>
            <a:ext cx="6629400" cy="331827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 </a:t>
            </a:r>
            <a:r>
              <a:rPr lang="en-US" u="sng" dirty="0"/>
              <a:t>all things</a:t>
            </a:r>
            <a:r>
              <a:rPr lang="en-US" dirty="0"/>
              <a:t> (Eph. 4:15)</a:t>
            </a:r>
          </a:p>
          <a:p>
            <a:pPr lvl="0"/>
            <a:r>
              <a:rPr lang="en-US" dirty="0"/>
              <a:t>In </a:t>
            </a:r>
            <a:r>
              <a:rPr lang="en-US" u="sng" dirty="0"/>
              <a:t>love</a:t>
            </a:r>
            <a:r>
              <a:rPr lang="en-US" dirty="0"/>
              <a:t> (1 Thess. 3:12)</a:t>
            </a:r>
          </a:p>
        </p:txBody>
      </p:sp>
    </p:spTree>
    <p:extLst>
      <p:ext uri="{BB962C8B-B14F-4D97-AF65-F5344CB8AC3E}">
        <p14:creationId xmlns:p14="http://schemas.microsoft.com/office/powerpoint/2010/main" val="283614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God Commands Us To Grow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91878"/>
            <a:ext cx="6629400" cy="331827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 your knowledge of the </a:t>
            </a:r>
            <a:r>
              <a:rPr lang="en-US" u="sng" dirty="0"/>
              <a:t>Word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(1 Pet. 2:2)</a:t>
            </a:r>
          </a:p>
          <a:p>
            <a:pPr lvl="0"/>
            <a:r>
              <a:rPr lang="en-US" dirty="0"/>
              <a:t>In </a:t>
            </a:r>
            <a:r>
              <a:rPr lang="en-US" u="sng" dirty="0"/>
              <a:t>grace and knowledge</a:t>
            </a:r>
            <a:r>
              <a:rPr lang="en-US" dirty="0"/>
              <a:t> of the Lord Jesus Christ (2 Pet. 3:18)</a:t>
            </a:r>
          </a:p>
        </p:txBody>
      </p:sp>
    </p:spTree>
    <p:extLst>
      <p:ext uri="{BB962C8B-B14F-4D97-AF65-F5344CB8AC3E}">
        <p14:creationId xmlns:p14="http://schemas.microsoft.com/office/powerpoint/2010/main" val="2744013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898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Separation from Sin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72838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Sin is . . .</a:t>
            </a:r>
          </a:p>
          <a:p>
            <a:pPr lvl="1"/>
            <a:r>
              <a:rPr lang="en-US" dirty="0"/>
              <a:t>Anything that </a:t>
            </a:r>
            <a:r>
              <a:rPr lang="en-US" u="sng" dirty="0"/>
              <a:t>violates</a:t>
            </a:r>
            <a:r>
              <a:rPr lang="en-US" dirty="0"/>
              <a:t> the </a:t>
            </a:r>
            <a:r>
              <a:rPr lang="en-US" u="sng" dirty="0"/>
              <a:t>character</a:t>
            </a:r>
            <a:r>
              <a:rPr lang="en-US" dirty="0"/>
              <a:t> of God.</a:t>
            </a:r>
          </a:p>
          <a:p>
            <a:pPr lvl="1"/>
            <a:r>
              <a:rPr lang="en-US" dirty="0"/>
              <a:t>All that is </a:t>
            </a:r>
            <a:r>
              <a:rPr lang="en-US" u="sng" dirty="0"/>
              <a:t>contrary</a:t>
            </a:r>
            <a:r>
              <a:rPr lang="en-US" dirty="0"/>
              <a:t> to what God is, the way God thinks, and what God wants.</a:t>
            </a:r>
          </a:p>
        </p:txBody>
      </p:sp>
    </p:spTree>
    <p:extLst>
      <p:ext uri="{BB962C8B-B14F-4D97-AF65-F5344CB8AC3E}">
        <p14:creationId xmlns:p14="http://schemas.microsoft.com/office/powerpoint/2010/main" val="1184718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Sides to Sanctification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Separation </a:t>
            </a:r>
            <a:r>
              <a:rPr lang="en-US" u="sng" dirty="0"/>
              <a:t>to God</a:t>
            </a:r>
            <a:endParaRPr lang="en-US" dirty="0"/>
          </a:p>
          <a:p>
            <a:pPr lvl="0"/>
            <a:r>
              <a:rPr lang="en-US" dirty="0"/>
              <a:t>Separation </a:t>
            </a:r>
            <a:r>
              <a:rPr lang="en-US" u="sng" dirty="0"/>
              <a:t>from evil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58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from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Separation from all sin is </a:t>
            </a:r>
            <a:r>
              <a:rPr lang="en-US" u="sng" dirty="0"/>
              <a:t>commanded</a:t>
            </a:r>
            <a:r>
              <a:rPr lang="en-US" dirty="0"/>
              <a:t> by God.</a:t>
            </a:r>
          </a:p>
        </p:txBody>
      </p:sp>
    </p:spTree>
    <p:extLst>
      <p:ext uri="{BB962C8B-B14F-4D97-AF65-F5344CB8AC3E}">
        <p14:creationId xmlns:p14="http://schemas.microsoft.com/office/powerpoint/2010/main" val="2607904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Consider yourselves dead to sin.</a:t>
            </a:r>
          </a:p>
          <a:p>
            <a:pPr lvl="0"/>
            <a:r>
              <a:rPr lang="en-US" dirty="0"/>
              <a:t>Do not let sin reign.</a:t>
            </a:r>
          </a:p>
          <a:p>
            <a:pPr lvl="0"/>
            <a:r>
              <a:rPr lang="en-US" dirty="0"/>
              <a:t>Do not yield yourself to be used as a tool of unrighteousness.</a:t>
            </a:r>
          </a:p>
          <a:p>
            <a:pPr lvl="0"/>
            <a:r>
              <a:rPr lang="en-US" dirty="0"/>
              <a:t>Yield yourself to God.</a:t>
            </a:r>
          </a:p>
        </p:txBody>
      </p:sp>
    </p:spTree>
    <p:extLst>
      <p:ext uri="{BB962C8B-B14F-4D97-AF65-F5344CB8AC3E}">
        <p14:creationId xmlns:p14="http://schemas.microsoft.com/office/powerpoint/2010/main" val="2448269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Do not let sins be named among you.</a:t>
            </a:r>
          </a:p>
          <a:p>
            <a:pPr lvl="0"/>
            <a:r>
              <a:rPr lang="en-US" dirty="0"/>
              <a:t>Put to death the part of you that desires to sin.</a:t>
            </a:r>
          </a:p>
          <a:p>
            <a:pPr lvl="0"/>
            <a:r>
              <a:rPr lang="en-US" dirty="0"/>
              <a:t>Put off personal sins.</a:t>
            </a:r>
          </a:p>
          <a:p>
            <a:pPr lvl="0"/>
            <a:r>
              <a:rPr lang="en-US" dirty="0"/>
              <a:t>Do not lie to others.</a:t>
            </a:r>
          </a:p>
        </p:txBody>
      </p:sp>
    </p:spTree>
    <p:extLst>
      <p:ext uri="{BB962C8B-B14F-4D97-AF65-F5344CB8AC3E}">
        <p14:creationId xmlns:p14="http://schemas.microsoft.com/office/powerpoint/2010/main" val="2682191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Separation from </a:t>
            </a:r>
            <a:r>
              <a:rPr lang="en-US" sz="4000" u="sng" dirty="0"/>
              <a:t>Specific 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2 Corinthians 7:1—</a:t>
            </a:r>
            <a:r>
              <a:rPr lang="en-US" u="sng" dirty="0"/>
              <a:t>Defilement of the flesh and spirit</a:t>
            </a:r>
            <a:endParaRPr lang="en-US" dirty="0"/>
          </a:p>
          <a:p>
            <a:pPr lvl="0"/>
            <a:r>
              <a:rPr lang="en-US" dirty="0"/>
              <a:t>Ephesians 5:3–4—</a:t>
            </a:r>
            <a:r>
              <a:rPr lang="en-US" u="sng" dirty="0"/>
              <a:t>Sexual immorality, impurity, covetousness, filthiness, foolish talking, jesting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00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Separation from Specific 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Colossians 3:5–7—</a:t>
            </a:r>
            <a:r>
              <a:rPr lang="en-US" u="sng" dirty="0"/>
              <a:t>Sexual immorality, impurity, sinful passions, evil desire, covetousness</a:t>
            </a:r>
            <a:endParaRPr lang="en-US" dirty="0"/>
          </a:p>
          <a:p>
            <a:pPr lvl="0"/>
            <a:r>
              <a:rPr lang="en-US" dirty="0"/>
              <a:t>Colossians 3:8–9—</a:t>
            </a:r>
            <a:r>
              <a:rPr lang="en-US" u="sng" dirty="0"/>
              <a:t>Anger, wrath, malice, slander, filthy communication, 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8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Sins on God’s </a:t>
            </a:r>
            <a:br>
              <a:rPr lang="en-US" dirty="0"/>
            </a:br>
            <a:r>
              <a:rPr lang="en-US" dirty="0"/>
              <a:t>“Most Wanted”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Defilement of the flesh and spirit (2 Cor. 7:1)</a:t>
            </a:r>
          </a:p>
          <a:p>
            <a:pPr lvl="1"/>
            <a:r>
              <a:rPr lang="en-US" dirty="0"/>
              <a:t>Filthiness of the flesh refers to sins of </a:t>
            </a:r>
            <a:r>
              <a:rPr lang="en-US" u="sng" dirty="0"/>
              <a:t>attitude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Filthiness of the spirit refers to sins of </a:t>
            </a:r>
            <a:r>
              <a:rPr lang="en-US" u="sng" dirty="0"/>
              <a:t>atmosphere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4512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Sins on God’s </a:t>
            </a:r>
            <a:br>
              <a:rPr lang="en-US" dirty="0"/>
            </a:br>
            <a:r>
              <a:rPr lang="en-US" dirty="0"/>
              <a:t>“Most Wanted”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Sexual immorality—</a:t>
            </a:r>
            <a:r>
              <a:rPr lang="en-US" u="sng" dirty="0"/>
              <a:t>A lack of self-control</a:t>
            </a:r>
            <a:endParaRPr lang="en-US" dirty="0"/>
          </a:p>
          <a:p>
            <a:pPr lvl="0"/>
            <a:r>
              <a:rPr lang="en-US" dirty="0"/>
              <a:t>Impurity—Indecent </a:t>
            </a:r>
            <a:r>
              <a:rPr lang="en-US" u="sng" dirty="0"/>
              <a:t>gestures and language</a:t>
            </a:r>
            <a:endParaRPr lang="en-US" dirty="0"/>
          </a:p>
          <a:p>
            <a:pPr lvl="0"/>
            <a:r>
              <a:rPr lang="en-US" dirty="0"/>
              <a:t>Filthiness—</a:t>
            </a:r>
            <a:r>
              <a:rPr lang="en-US" u="sng" dirty="0"/>
              <a:t>Disgraceful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45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Sins on God’s </a:t>
            </a:r>
            <a:br>
              <a:rPr lang="en-US" dirty="0"/>
            </a:br>
            <a:r>
              <a:rPr lang="en-US" dirty="0"/>
              <a:t>“Most Wanted”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Jesting—</a:t>
            </a:r>
            <a:r>
              <a:rPr lang="en-US" u="sng" dirty="0"/>
              <a:t>Immoral jokes</a:t>
            </a:r>
            <a:endParaRPr lang="en-US" dirty="0"/>
          </a:p>
          <a:p>
            <a:pPr lvl="0"/>
            <a:r>
              <a:rPr lang="en-US" dirty="0"/>
              <a:t>Sinful passions (Col. 3:5) and evil desire—</a:t>
            </a:r>
            <a:r>
              <a:rPr lang="en-US" u="sng" dirty="0"/>
              <a:t>Sexual passion and mental lusting</a:t>
            </a:r>
            <a:endParaRPr lang="en-US" dirty="0"/>
          </a:p>
          <a:p>
            <a:r>
              <a:rPr lang="en-US" dirty="0"/>
              <a:t>Slander (or blasphemy)—</a:t>
            </a:r>
            <a:r>
              <a:rPr lang="en-US" u="sng" dirty="0"/>
              <a:t>Defaming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30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from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Both </a:t>
            </a:r>
            <a:r>
              <a:rPr lang="en-US" u="sng" dirty="0"/>
              <a:t>External</a:t>
            </a:r>
            <a:r>
              <a:rPr lang="en-US" dirty="0"/>
              <a:t> and </a:t>
            </a:r>
            <a:r>
              <a:rPr lang="en-US" u="sng" dirty="0"/>
              <a:t>Internal</a:t>
            </a:r>
          </a:p>
          <a:p>
            <a:pPr lvl="0"/>
            <a:r>
              <a:rPr lang="en-US" dirty="0"/>
              <a:t>Of the previous list of sins, how many are internal in nature? </a:t>
            </a:r>
          </a:p>
          <a:p>
            <a:pPr lvl="1"/>
            <a:r>
              <a:rPr lang="en-US" u="sng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0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Holiness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is God’s most basic attribute?</a:t>
            </a:r>
          </a:p>
          <a:p>
            <a:pPr lvl="1"/>
            <a:r>
              <a:rPr lang="en-US" u="sng" dirty="0"/>
              <a:t>Holiness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17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From Sin </a:t>
            </a:r>
            <a:r>
              <a:rPr lang="en-US" u="sng" dirty="0"/>
              <a:t>Requires Effort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91878"/>
            <a:ext cx="6629400" cy="331827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It requires </a:t>
            </a:r>
            <a:r>
              <a:rPr lang="en-US" u="sng" dirty="0"/>
              <a:t>correct thinking</a:t>
            </a:r>
            <a:r>
              <a:rPr lang="en-US" dirty="0"/>
              <a:t> (Rom. 6:11).</a:t>
            </a:r>
          </a:p>
          <a:p>
            <a:pPr lvl="0"/>
            <a:r>
              <a:rPr lang="en-US" dirty="0"/>
              <a:t>It requires </a:t>
            </a:r>
            <a:r>
              <a:rPr lang="en-US" u="sng" dirty="0"/>
              <a:t>yielding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(Rom. 6:12–13).</a:t>
            </a:r>
          </a:p>
          <a:p>
            <a:pPr lvl="0"/>
            <a:r>
              <a:rPr lang="en-US" dirty="0"/>
              <a:t>It requires </a:t>
            </a:r>
            <a:r>
              <a:rPr lang="en-US" u="sng" dirty="0"/>
              <a:t>putting to death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(Col. 3:5).</a:t>
            </a:r>
          </a:p>
        </p:txBody>
      </p:sp>
    </p:spTree>
    <p:extLst>
      <p:ext uri="{BB962C8B-B14F-4D97-AF65-F5344CB8AC3E}">
        <p14:creationId xmlns:p14="http://schemas.microsoft.com/office/powerpoint/2010/main" val="529364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From Sin </a:t>
            </a:r>
            <a:r>
              <a:rPr lang="en-US" u="sng" dirty="0"/>
              <a:t>Requires Effort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91878"/>
            <a:ext cx="6629400" cy="331827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It requires </a:t>
            </a:r>
            <a:r>
              <a:rPr lang="en-US" u="sng" dirty="0"/>
              <a:t>putting off and putting on</a:t>
            </a:r>
            <a:r>
              <a:rPr lang="en-US" dirty="0"/>
              <a:t> (Col. 3:8, 10).</a:t>
            </a:r>
          </a:p>
          <a:p>
            <a:pPr lvl="0"/>
            <a:r>
              <a:rPr lang="en-US" dirty="0"/>
              <a:t>It requires </a:t>
            </a:r>
            <a:r>
              <a:rPr lang="en-US" u="sng" dirty="0"/>
              <a:t>cleansing and confessing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(2 Cor. 7:1; 1 John 1:9).</a:t>
            </a:r>
          </a:p>
        </p:txBody>
      </p:sp>
    </p:spTree>
    <p:extLst>
      <p:ext uri="{BB962C8B-B14F-4D97-AF65-F5344CB8AC3E}">
        <p14:creationId xmlns:p14="http://schemas.microsoft.com/office/powerpoint/2010/main" val="419262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From Sin Is </a:t>
            </a:r>
            <a:r>
              <a:rPr lang="en-US" u="sng" dirty="0"/>
              <a:t>Possible</a:t>
            </a:r>
            <a:r>
              <a:rPr lang="en-US" dirty="0"/>
              <a:t> for a Christian.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733550"/>
            <a:ext cx="6629400" cy="3318272"/>
          </a:xfrm>
        </p:spPr>
        <p:txBody>
          <a:bodyPr/>
          <a:lstStyle/>
          <a:p>
            <a:pPr lvl="0"/>
            <a:r>
              <a:rPr lang="en-US" dirty="0"/>
              <a:t>God has given us all the resources we need for victory </a:t>
            </a:r>
            <a:br>
              <a:rPr lang="en-US" dirty="0"/>
            </a:br>
            <a:r>
              <a:rPr lang="en-US" dirty="0"/>
              <a:t>(1 Cor. 10:13).</a:t>
            </a:r>
          </a:p>
          <a:p>
            <a:pPr lvl="1"/>
            <a:r>
              <a:rPr lang="en-US" u="sng" dirty="0"/>
              <a:t>The Word of God</a:t>
            </a:r>
            <a:r>
              <a:rPr lang="en-US" dirty="0"/>
              <a:t> (Ps. 119:9, 11)</a:t>
            </a:r>
          </a:p>
          <a:p>
            <a:pPr lvl="1"/>
            <a:r>
              <a:rPr lang="en-US" u="sng" dirty="0"/>
              <a:t>The Holy Spirit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(Rom. 8:13; Gal. 5:16, 22; Eph. 3:16)</a:t>
            </a:r>
          </a:p>
          <a:p>
            <a:pPr lvl="1"/>
            <a:r>
              <a:rPr lang="en-US" u="sng" dirty="0"/>
              <a:t>Prayer</a:t>
            </a:r>
            <a:r>
              <a:rPr lang="en-US" dirty="0"/>
              <a:t> (Eph. 6:18)</a:t>
            </a:r>
          </a:p>
        </p:txBody>
      </p:sp>
    </p:spTree>
    <p:extLst>
      <p:ext uri="{BB962C8B-B14F-4D97-AF65-F5344CB8AC3E}">
        <p14:creationId xmlns:p14="http://schemas.microsoft.com/office/powerpoint/2010/main" val="3822356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rcl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23294"/>
            <a:ext cx="8763000" cy="26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06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3753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Separation from the Ungodly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41399518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Respond to Disobedient Christians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91878"/>
            <a:ext cx="6629400" cy="3318272"/>
          </a:xfrm>
        </p:spPr>
        <p:txBody>
          <a:bodyPr/>
          <a:lstStyle/>
          <a:p>
            <a:pPr lvl="0"/>
            <a:r>
              <a:rPr lang="en-US" dirty="0"/>
              <a:t>We should </a:t>
            </a:r>
            <a:r>
              <a:rPr lang="en-US" u="sng" dirty="0"/>
              <a:t>pray</a:t>
            </a:r>
            <a:r>
              <a:rPr lang="en-US" dirty="0"/>
              <a:t> for them </a:t>
            </a:r>
            <a:br>
              <a:rPr lang="en-US" dirty="0"/>
            </a:br>
            <a:r>
              <a:rPr lang="en-US" dirty="0"/>
              <a:t>(1 John 5:16).</a:t>
            </a:r>
          </a:p>
          <a:p>
            <a:pPr lvl="0"/>
            <a:r>
              <a:rPr lang="en-US" dirty="0"/>
              <a:t>We should </a:t>
            </a:r>
            <a:r>
              <a:rPr lang="en-US" u="sng" dirty="0"/>
              <a:t>counsel</a:t>
            </a:r>
            <a:r>
              <a:rPr lang="en-US" dirty="0"/>
              <a:t> them </a:t>
            </a:r>
            <a:br>
              <a:rPr lang="en-US" dirty="0"/>
            </a:br>
            <a:r>
              <a:rPr lang="en-US" dirty="0"/>
              <a:t>(Matt. 18:15; Gal. 6:1).</a:t>
            </a:r>
          </a:p>
        </p:txBody>
      </p:sp>
    </p:spTree>
    <p:extLst>
      <p:ext uri="{BB962C8B-B14F-4D97-AF65-F5344CB8AC3E}">
        <p14:creationId xmlns:p14="http://schemas.microsoft.com/office/powerpoint/2010/main" val="4220095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Respond to Disobedient Christians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91878"/>
            <a:ext cx="6629400" cy="3318272"/>
          </a:xfrm>
        </p:spPr>
        <p:txBody>
          <a:bodyPr/>
          <a:lstStyle/>
          <a:p>
            <a:pPr lvl="0"/>
            <a:r>
              <a:rPr lang="en-US" dirty="0"/>
              <a:t>Four Steps</a:t>
            </a:r>
          </a:p>
          <a:p>
            <a:pPr lvl="1"/>
            <a:r>
              <a:rPr lang="en-US" u="sng" dirty="0"/>
              <a:t>Confronting</a:t>
            </a:r>
            <a:r>
              <a:rPr lang="en-US" dirty="0"/>
              <a:t> them with their sin</a:t>
            </a:r>
          </a:p>
          <a:p>
            <a:pPr lvl="1"/>
            <a:r>
              <a:rPr lang="en-US" u="sng" dirty="0"/>
              <a:t>Showing</a:t>
            </a:r>
            <a:r>
              <a:rPr lang="en-US" dirty="0"/>
              <a:t> them what God’s Word says about their sin</a:t>
            </a:r>
          </a:p>
          <a:p>
            <a:pPr lvl="1"/>
            <a:r>
              <a:rPr lang="en-US" u="sng" dirty="0"/>
              <a:t>Offering</a:t>
            </a:r>
            <a:r>
              <a:rPr lang="en-US" dirty="0"/>
              <a:t> to help them overcome their sin</a:t>
            </a:r>
          </a:p>
          <a:p>
            <a:pPr lvl="1"/>
            <a:r>
              <a:rPr lang="en-US" u="sng" dirty="0"/>
              <a:t>Praying</a:t>
            </a:r>
            <a:r>
              <a:rPr lang="en-US" dirty="0"/>
              <a:t> with them about their sin</a:t>
            </a:r>
          </a:p>
        </p:txBody>
      </p:sp>
    </p:spTree>
    <p:extLst>
      <p:ext uri="{BB962C8B-B14F-4D97-AF65-F5344CB8AC3E}">
        <p14:creationId xmlns:p14="http://schemas.microsoft.com/office/powerpoint/2010/main" val="4216199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Respond to Disobedient Christians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91878"/>
            <a:ext cx="6629400" cy="3318272"/>
          </a:xfrm>
        </p:spPr>
        <p:txBody>
          <a:bodyPr/>
          <a:lstStyle/>
          <a:p>
            <a:pPr lvl="0"/>
            <a:r>
              <a:rPr lang="en-US" dirty="0"/>
              <a:t>We must seek to </a:t>
            </a:r>
            <a:r>
              <a:rPr lang="en-US" u="sng" dirty="0"/>
              <a:t>restore</a:t>
            </a:r>
            <a:r>
              <a:rPr lang="en-US" dirty="0"/>
              <a:t> them (Gal. 6:1; 2 Thess. 3:14–15).</a:t>
            </a:r>
          </a:p>
          <a:p>
            <a:pPr lvl="0"/>
            <a:r>
              <a:rPr lang="en-US" dirty="0"/>
              <a:t>Counsel intended for restoration, not revenge.</a:t>
            </a:r>
          </a:p>
        </p:txBody>
      </p:sp>
    </p:spTree>
    <p:extLst>
      <p:ext uri="{BB962C8B-B14F-4D97-AF65-F5344CB8AC3E}">
        <p14:creationId xmlns:p14="http://schemas.microsoft.com/office/powerpoint/2010/main" val="6690621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601992"/>
              </p:ext>
            </p:extLst>
          </p:nvPr>
        </p:nvGraphicFramePr>
        <p:xfrm>
          <a:off x="1143000" y="1047750"/>
          <a:ext cx="6858000" cy="2819400"/>
        </p:xfrm>
        <a:graphic>
          <a:graphicData uri="http://schemas.openxmlformats.org/drawingml/2006/table">
            <a:tbl>
              <a:tblPr firstRow="1" bandRow="1"/>
              <a:tblGrid>
                <a:gridCol w="3429000">
                  <a:extLst>
                    <a:ext uri="{9D8B030D-6E8A-4147-A177-3AD203B41FA5}">
                      <a16:colId xmlns:a16="http://schemas.microsoft.com/office/drawing/2014/main" val="3738217203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756443522"/>
                    </a:ext>
                  </a:extLst>
                </a:gridCol>
              </a:tblGrid>
              <a:tr h="14097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5B2F0E"/>
                          </a:solidFill>
                          <a:latin typeface="Merriweather Sans" panose="00000500000000000000" pitchFamily="2" charset="0"/>
                        </a:rPr>
                        <a:t>Restoration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solidFill>
                            <a:srgbClr val="5B2F0E"/>
                          </a:solidFill>
                          <a:latin typeface="Merriweather Sans" panose="00000500000000000000" pitchFamily="2" charset="0"/>
                        </a:rPr>
                        <a:t>To perfect or make complete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018625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5B2F0E"/>
                          </a:solidFill>
                          <a:latin typeface="Merriweather Sans" panose="00000500000000000000" pitchFamily="2" charset="0"/>
                        </a:rPr>
                        <a:t>Admonish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solidFill>
                            <a:srgbClr val="5B2F0E"/>
                          </a:solidFill>
                          <a:latin typeface="Merriweather Sans" panose="00000500000000000000" pitchFamily="2" charset="0"/>
                        </a:rPr>
                        <a:t>To warn or exhort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945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05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Importance of Holiness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Holiness is the only attribute of God to which an entire </a:t>
            </a:r>
            <a:r>
              <a:rPr lang="en-US" u="sng" dirty="0"/>
              <a:t>book in the Bible</a:t>
            </a:r>
            <a:r>
              <a:rPr lang="en-US" dirty="0"/>
              <a:t> is devoted.</a:t>
            </a:r>
          </a:p>
        </p:txBody>
      </p:sp>
    </p:spTree>
    <p:extLst>
      <p:ext uri="{BB962C8B-B14F-4D97-AF65-F5344CB8AC3E}">
        <p14:creationId xmlns:p14="http://schemas.microsoft.com/office/powerpoint/2010/main" val="5980968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Respond to Disobedient Christians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91878"/>
            <a:ext cx="6629400" cy="3318272"/>
          </a:xfrm>
        </p:spPr>
        <p:txBody>
          <a:bodyPr/>
          <a:lstStyle/>
          <a:p>
            <a:pPr lvl="0"/>
            <a:r>
              <a:rPr lang="en-US" dirty="0"/>
              <a:t>We may have to </a:t>
            </a:r>
            <a:r>
              <a:rPr lang="en-US" u="sng" dirty="0"/>
              <a:t>break associations</a:t>
            </a:r>
            <a:r>
              <a:rPr lang="en-US" dirty="0"/>
              <a:t> with them </a:t>
            </a:r>
            <a:br>
              <a:rPr lang="en-US" dirty="0"/>
            </a:br>
            <a:r>
              <a:rPr lang="en-US" dirty="0"/>
              <a:t>(2 Thess. 3:6, 14).</a:t>
            </a:r>
          </a:p>
          <a:p>
            <a:r>
              <a:rPr lang="en-US" dirty="0"/>
              <a:t>We must </a:t>
            </a:r>
            <a:r>
              <a:rPr lang="en-US" u="sng" dirty="0"/>
              <a:t>accept</a:t>
            </a:r>
            <a:r>
              <a:rPr lang="en-US" dirty="0"/>
              <a:t> them when they </a:t>
            </a:r>
            <a:r>
              <a:rPr lang="en-US" u="sng" dirty="0"/>
              <a:t>repent</a:t>
            </a:r>
            <a:r>
              <a:rPr lang="en-US" dirty="0"/>
              <a:t> (2 Cor. 2:5–11).</a:t>
            </a:r>
          </a:p>
        </p:txBody>
      </p:sp>
    </p:spTree>
    <p:extLst>
      <p:ext uri="{BB962C8B-B14F-4D97-AF65-F5344CB8AC3E}">
        <p14:creationId xmlns:p14="http://schemas.microsoft.com/office/powerpoint/2010/main" val="15870144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Respond </a:t>
            </a:r>
            <a:br>
              <a:rPr lang="en-US" dirty="0"/>
            </a:br>
            <a:r>
              <a:rPr lang="en-US" dirty="0"/>
              <a:t>to False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91878"/>
            <a:ext cx="6629400" cy="3318272"/>
          </a:xfrm>
        </p:spPr>
        <p:txBody>
          <a:bodyPr>
            <a:normAutofit/>
          </a:bodyPr>
          <a:lstStyle/>
          <a:p>
            <a:pPr lvl="0"/>
            <a:r>
              <a:rPr lang="en-US" u="sng" dirty="0"/>
              <a:t>Mark</a:t>
            </a:r>
            <a:r>
              <a:rPr lang="en-US" dirty="0"/>
              <a:t> them (Rom. 16:17).</a:t>
            </a:r>
          </a:p>
          <a:p>
            <a:pPr lvl="0"/>
            <a:r>
              <a:rPr lang="en-US" u="sng" dirty="0"/>
              <a:t>Avoid</a:t>
            </a:r>
            <a:r>
              <a:rPr lang="en-US" dirty="0"/>
              <a:t> them (Rom. 16:17c; Titus 3:9–11; 2 John 7–11).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divisive</a:t>
            </a:r>
            <a:r>
              <a:rPr lang="en-US" dirty="0"/>
              <a:t> teacher (Rom. 16:17)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deceptive</a:t>
            </a:r>
            <a:r>
              <a:rPr lang="en-US" dirty="0"/>
              <a:t> teacher (2 John 7–11)</a:t>
            </a:r>
          </a:p>
        </p:txBody>
      </p:sp>
    </p:spTree>
    <p:extLst>
      <p:ext uri="{BB962C8B-B14F-4D97-AF65-F5344CB8AC3E}">
        <p14:creationId xmlns:p14="http://schemas.microsoft.com/office/powerpoint/2010/main" val="427835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Respond </a:t>
            </a:r>
            <a:br>
              <a:rPr lang="en-US" dirty="0"/>
            </a:br>
            <a:r>
              <a:rPr lang="en-US" dirty="0"/>
              <a:t>to False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91878"/>
            <a:ext cx="6629400" cy="3318272"/>
          </a:xfrm>
        </p:spPr>
        <p:txBody>
          <a:bodyPr>
            <a:normAutofit/>
          </a:bodyPr>
          <a:lstStyle/>
          <a:p>
            <a:pPr lvl="0"/>
            <a:r>
              <a:rPr lang="en-US" u="sng" dirty="0"/>
              <a:t>Warn others</a:t>
            </a:r>
            <a:r>
              <a:rPr lang="en-US" dirty="0"/>
              <a:t> against them </a:t>
            </a:r>
            <a:br>
              <a:rPr lang="en-US" dirty="0"/>
            </a:br>
            <a:r>
              <a:rPr lang="en-US" dirty="0"/>
              <a:t>(Acts 20:28–31).</a:t>
            </a:r>
          </a:p>
        </p:txBody>
      </p:sp>
    </p:spTree>
    <p:extLst>
      <p:ext uri="{BB962C8B-B14F-4D97-AF65-F5344CB8AC3E}">
        <p14:creationId xmlns:p14="http://schemas.microsoft.com/office/powerpoint/2010/main" val="24396487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610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Separation from the World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31817345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Synonym for holiness: </a:t>
            </a:r>
            <a:r>
              <a:rPr lang="en-US" u="sng" dirty="0"/>
              <a:t>purity</a:t>
            </a:r>
            <a:endParaRPr lang="en-US" dirty="0"/>
          </a:p>
          <a:p>
            <a:pPr lvl="0"/>
            <a:r>
              <a:rPr lang="en-US" dirty="0"/>
              <a:t>The word “pure” means </a:t>
            </a:r>
            <a:r>
              <a:rPr lang="en-US" u="sng" dirty="0"/>
              <a:t>single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94193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Worldliness?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Worldliness is </a:t>
            </a:r>
            <a:r>
              <a:rPr lang="en-US" u="sng" dirty="0"/>
              <a:t>living</a:t>
            </a:r>
            <a:r>
              <a:rPr lang="en-US" dirty="0"/>
              <a:t> for this </a:t>
            </a:r>
            <a:r>
              <a:rPr lang="en-US" u="sng" dirty="0"/>
              <a:t>world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It is getting so </a:t>
            </a:r>
            <a:r>
              <a:rPr lang="en-US" u="sng" dirty="0"/>
              <a:t>caught up</a:t>
            </a:r>
            <a:r>
              <a:rPr lang="en-US" dirty="0"/>
              <a:t> in pleasures and treasures of the </a:t>
            </a:r>
            <a:r>
              <a:rPr lang="en-US" u="sng" dirty="0"/>
              <a:t>here and now</a:t>
            </a:r>
            <a:r>
              <a:rPr lang="en-US" dirty="0"/>
              <a:t> that we </a:t>
            </a:r>
            <a:r>
              <a:rPr lang="en-US" u="sng" dirty="0"/>
              <a:t>neglect</a:t>
            </a:r>
            <a:r>
              <a:rPr lang="en-US" dirty="0"/>
              <a:t> the Lord.</a:t>
            </a:r>
          </a:p>
        </p:txBody>
      </p:sp>
    </p:spTree>
    <p:extLst>
      <p:ext uri="{BB962C8B-B14F-4D97-AF65-F5344CB8AC3E}">
        <p14:creationId xmlns:p14="http://schemas.microsoft.com/office/powerpoint/2010/main" val="17196913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Worldliness?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Worldliness is really an </a:t>
            </a:r>
            <a:r>
              <a:rPr lang="en-US" u="sng" dirty="0"/>
              <a:t>attitude</a:t>
            </a:r>
            <a:r>
              <a:rPr lang="en-US" dirty="0"/>
              <a:t> that results in an </a:t>
            </a:r>
            <a:r>
              <a:rPr lang="en-US" u="sng" dirty="0"/>
              <a:t>action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Worldliness = double-mindedness</a:t>
            </a:r>
          </a:p>
        </p:txBody>
      </p:sp>
    </p:spTree>
    <p:extLst>
      <p:ext uri="{BB962C8B-B14F-4D97-AF65-F5344CB8AC3E}">
        <p14:creationId xmlns:p14="http://schemas.microsoft.com/office/powerpoint/2010/main" val="3268541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God Say </a:t>
            </a:r>
            <a:br>
              <a:rPr lang="en-US" dirty="0"/>
            </a:br>
            <a:r>
              <a:rPr lang="en-US" dirty="0"/>
              <a:t>About Worldliness?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768078"/>
            <a:ext cx="6629400" cy="3318272"/>
          </a:xfrm>
        </p:spPr>
        <p:txBody>
          <a:bodyPr/>
          <a:lstStyle/>
          <a:p>
            <a:pPr lvl="0"/>
            <a:r>
              <a:rPr lang="en-US" dirty="0"/>
              <a:t>Worldliness </a:t>
            </a:r>
            <a:r>
              <a:rPr lang="en-US" u="sng" dirty="0"/>
              <a:t>replaces</a:t>
            </a:r>
            <a:r>
              <a:rPr lang="en-US" dirty="0"/>
              <a:t> love for the Lord (1 John 2:15).</a:t>
            </a:r>
          </a:p>
          <a:p>
            <a:pPr lvl="0"/>
            <a:r>
              <a:rPr lang="en-US" dirty="0"/>
              <a:t>Worldliness chokes the </a:t>
            </a:r>
            <a:r>
              <a:rPr lang="en-US" u="sng" dirty="0"/>
              <a:t>Word</a:t>
            </a:r>
            <a:r>
              <a:rPr lang="en-US" dirty="0"/>
              <a:t> and </a:t>
            </a:r>
            <a:r>
              <a:rPr lang="en-US" u="sng" dirty="0"/>
              <a:t>destroys fruit</a:t>
            </a:r>
            <a:r>
              <a:rPr lang="en-US" dirty="0"/>
              <a:t> (Matt. 13:22).</a:t>
            </a:r>
          </a:p>
        </p:txBody>
      </p:sp>
    </p:spTree>
    <p:extLst>
      <p:ext uri="{BB962C8B-B14F-4D97-AF65-F5344CB8AC3E}">
        <p14:creationId xmlns:p14="http://schemas.microsoft.com/office/powerpoint/2010/main" val="76962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God Say </a:t>
            </a:r>
            <a:br>
              <a:rPr lang="en-US" dirty="0"/>
            </a:br>
            <a:r>
              <a:rPr lang="en-US" dirty="0"/>
              <a:t>About Worldliness?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768078"/>
            <a:ext cx="6629400" cy="3318272"/>
          </a:xfrm>
        </p:spPr>
        <p:txBody>
          <a:bodyPr/>
          <a:lstStyle/>
          <a:p>
            <a:pPr lvl="0"/>
            <a:r>
              <a:rPr lang="en-US" dirty="0"/>
              <a:t>Worldliness </a:t>
            </a:r>
            <a:r>
              <a:rPr lang="en-US" u="sng" dirty="0"/>
              <a:t>binds</a:t>
            </a:r>
            <a:r>
              <a:rPr lang="en-US" dirty="0"/>
              <a:t> (Gal. 4:3).</a:t>
            </a:r>
          </a:p>
          <a:p>
            <a:pPr lvl="0"/>
            <a:r>
              <a:rPr lang="en-US" dirty="0"/>
              <a:t>Worldliness disregards the </a:t>
            </a:r>
            <a:r>
              <a:rPr lang="en-US" u="sng" dirty="0"/>
              <a:t>future</a:t>
            </a:r>
            <a:r>
              <a:rPr lang="en-US" dirty="0"/>
              <a:t> (1 John 2:17).</a:t>
            </a:r>
          </a:p>
        </p:txBody>
      </p:sp>
    </p:spTree>
    <p:extLst>
      <p:ext uri="{BB962C8B-B14F-4D97-AF65-F5344CB8AC3E}">
        <p14:creationId xmlns:p14="http://schemas.microsoft.com/office/powerpoint/2010/main" val="10521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Importance of Holiness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Purpose of Leviticus</a:t>
            </a:r>
          </a:p>
          <a:p>
            <a:pPr lvl="1"/>
            <a:r>
              <a:rPr lang="en-US" dirty="0"/>
              <a:t>To teach God’s people to be holy before the Lord.</a:t>
            </a:r>
          </a:p>
          <a:p>
            <a:pPr lvl="1"/>
            <a:r>
              <a:rPr lang="en-US" dirty="0"/>
              <a:t>God tells Israel 16 times to be holy because He is holy</a:t>
            </a:r>
          </a:p>
        </p:txBody>
      </p:sp>
    </p:spTree>
    <p:extLst>
      <p:ext uri="{BB962C8B-B14F-4D97-AF65-F5344CB8AC3E}">
        <p14:creationId xmlns:p14="http://schemas.microsoft.com/office/powerpoint/2010/main" val="15134106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God Say </a:t>
            </a:r>
            <a:br>
              <a:rPr lang="en-US" dirty="0"/>
            </a:br>
            <a:r>
              <a:rPr lang="en-US" dirty="0"/>
              <a:t>About Worldliness?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768078"/>
            <a:ext cx="6629400" cy="3318272"/>
          </a:xfrm>
        </p:spPr>
        <p:txBody>
          <a:bodyPr/>
          <a:lstStyle/>
          <a:p>
            <a:pPr lvl="0"/>
            <a:r>
              <a:rPr lang="en-US" dirty="0"/>
              <a:t>Worldliness is </a:t>
            </a:r>
            <a:r>
              <a:rPr lang="en-US" u="sng" dirty="0"/>
              <a:t>spiritual immorality</a:t>
            </a:r>
            <a:r>
              <a:rPr lang="en-US" dirty="0"/>
              <a:t> (James 4:4).</a:t>
            </a:r>
          </a:p>
          <a:p>
            <a:pPr lvl="0"/>
            <a:r>
              <a:rPr lang="en-US" dirty="0"/>
              <a:t>Worldliness </a:t>
            </a:r>
            <a:r>
              <a:rPr lang="en-US" u="sng" dirty="0"/>
              <a:t>pollutes</a:t>
            </a:r>
            <a:r>
              <a:rPr lang="en-US" dirty="0"/>
              <a:t> a Christian (James 1:27; 2 Pet. 2:20–22).</a:t>
            </a:r>
          </a:p>
        </p:txBody>
      </p:sp>
    </p:spTree>
    <p:extLst>
      <p:ext uri="{BB962C8B-B14F-4D97-AF65-F5344CB8AC3E}">
        <p14:creationId xmlns:p14="http://schemas.microsoft.com/office/powerpoint/2010/main" val="437039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Prevent Worldliness?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By guarding our </a:t>
            </a:r>
            <a:r>
              <a:rPr lang="en-US" u="sng" dirty="0"/>
              <a:t>focus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(Prov. 4:23–27)</a:t>
            </a:r>
          </a:p>
          <a:p>
            <a:pPr lvl="0"/>
            <a:r>
              <a:rPr lang="en-US" dirty="0"/>
              <a:t>By </a:t>
            </a:r>
            <a:r>
              <a:rPr lang="en-US" u="sng" dirty="0"/>
              <a:t>making wise use of</a:t>
            </a:r>
            <a:r>
              <a:rPr lang="en-US" dirty="0"/>
              <a:t> our time (Eph. 5:15–16)</a:t>
            </a:r>
          </a:p>
          <a:p>
            <a:pPr lvl="0"/>
            <a:r>
              <a:rPr lang="en-US" dirty="0"/>
              <a:t>By </a:t>
            </a:r>
            <a:r>
              <a:rPr lang="en-US" u="sng" dirty="0"/>
              <a:t>filling</a:t>
            </a:r>
            <a:r>
              <a:rPr lang="en-US" dirty="0"/>
              <a:t> our minds with </a:t>
            </a:r>
            <a:r>
              <a:rPr lang="en-US" u="sng" dirty="0"/>
              <a:t>God</a:t>
            </a:r>
            <a:r>
              <a:rPr lang="en-US" dirty="0"/>
              <a:t> (Rom. 12:1–2)</a:t>
            </a:r>
          </a:p>
        </p:txBody>
      </p:sp>
    </p:spTree>
    <p:extLst>
      <p:ext uri="{BB962C8B-B14F-4D97-AF65-F5344CB8AC3E}">
        <p14:creationId xmlns:p14="http://schemas.microsoft.com/office/powerpoint/2010/main" val="42596792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393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Separation to the Lord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627551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Should </a:t>
            </a:r>
            <a:br>
              <a:rPr lang="en-US" dirty="0"/>
            </a:br>
            <a:r>
              <a:rPr lang="en-US" dirty="0"/>
              <a:t>Thirst for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He is all-sufficient. He is the source of all . . .</a:t>
            </a:r>
          </a:p>
          <a:p>
            <a:pPr lvl="1"/>
            <a:r>
              <a:rPr lang="en-US" u="sng" dirty="0"/>
              <a:t>Joy</a:t>
            </a:r>
            <a:r>
              <a:rPr lang="en-US" dirty="0"/>
              <a:t> (Hab. 3:18).</a:t>
            </a:r>
          </a:p>
          <a:p>
            <a:pPr lvl="1"/>
            <a:r>
              <a:rPr lang="en-US" u="sng" dirty="0"/>
              <a:t>Peace</a:t>
            </a:r>
            <a:r>
              <a:rPr lang="en-US" dirty="0"/>
              <a:t> (Is. 26:3).</a:t>
            </a:r>
          </a:p>
          <a:p>
            <a:pPr lvl="1"/>
            <a:r>
              <a:rPr lang="en-US" dirty="0"/>
              <a:t>Godly </a:t>
            </a:r>
            <a:r>
              <a:rPr lang="en-US" u="sng" dirty="0"/>
              <a:t>wisdom</a:t>
            </a:r>
            <a:r>
              <a:rPr lang="en-US" dirty="0"/>
              <a:t> (Eccl. 2:26; James 1:5).</a:t>
            </a:r>
          </a:p>
        </p:txBody>
      </p:sp>
    </p:spTree>
    <p:extLst>
      <p:ext uri="{BB962C8B-B14F-4D97-AF65-F5344CB8AC3E}">
        <p14:creationId xmlns:p14="http://schemas.microsoft.com/office/powerpoint/2010/main" val="41625156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Should </a:t>
            </a:r>
            <a:br>
              <a:rPr lang="en-US" dirty="0"/>
            </a:br>
            <a:r>
              <a:rPr lang="en-US" dirty="0"/>
              <a:t>Thirst for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Answered </a:t>
            </a:r>
            <a:r>
              <a:rPr lang="en-US" u="sng" dirty="0"/>
              <a:t>prayer</a:t>
            </a:r>
            <a:r>
              <a:rPr lang="en-US" dirty="0"/>
              <a:t> (John 15:16; 16:23).</a:t>
            </a:r>
          </a:p>
          <a:p>
            <a:pPr lvl="1"/>
            <a:r>
              <a:rPr lang="en-US" dirty="0"/>
              <a:t>Spiritual </a:t>
            </a:r>
            <a:r>
              <a:rPr lang="en-US" u="sng" dirty="0"/>
              <a:t>fruit</a:t>
            </a:r>
            <a:r>
              <a:rPr lang="en-US" dirty="0"/>
              <a:t> (Gal. 5:22).</a:t>
            </a:r>
          </a:p>
          <a:p>
            <a:pPr lvl="1"/>
            <a:r>
              <a:rPr lang="en-US" dirty="0"/>
              <a:t>Spiritual </a:t>
            </a:r>
            <a:r>
              <a:rPr lang="en-US" u="sng" dirty="0"/>
              <a:t>power</a:t>
            </a:r>
            <a:r>
              <a:rPr lang="en-US" dirty="0"/>
              <a:t> and </a:t>
            </a:r>
            <a:r>
              <a:rPr lang="en-US" u="sng" dirty="0"/>
              <a:t>strength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(John 15:5).</a:t>
            </a:r>
          </a:p>
          <a:p>
            <a:pPr lvl="1"/>
            <a:r>
              <a:rPr lang="en-US" u="sng" dirty="0"/>
              <a:t>Eternal</a:t>
            </a:r>
            <a:r>
              <a:rPr lang="en-US" dirty="0"/>
              <a:t> life (John 3:15–16).</a:t>
            </a:r>
          </a:p>
        </p:txBody>
      </p:sp>
    </p:spTree>
    <p:extLst>
      <p:ext uri="{BB962C8B-B14F-4D97-AF65-F5344CB8AC3E}">
        <p14:creationId xmlns:p14="http://schemas.microsoft.com/office/powerpoint/2010/main" val="6793439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Should </a:t>
            </a:r>
            <a:br>
              <a:rPr lang="en-US" dirty="0"/>
            </a:br>
            <a:r>
              <a:rPr lang="en-US" dirty="0"/>
              <a:t>Thirst for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He is all-surpassing. He exceeds all in . . .</a:t>
            </a:r>
          </a:p>
          <a:p>
            <a:pPr lvl="1"/>
            <a:r>
              <a:rPr lang="en-US" u="sng" dirty="0"/>
              <a:t>Majesty</a:t>
            </a:r>
            <a:r>
              <a:rPr lang="en-US" dirty="0"/>
              <a:t> (1 Chron. 29:11; Ps. 104:1)</a:t>
            </a:r>
          </a:p>
          <a:p>
            <a:pPr lvl="1"/>
            <a:r>
              <a:rPr lang="en-US" u="sng" dirty="0"/>
              <a:t>Brilliance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(Ps. 104:2; 1 Tim. 6:16; Rev. 1:13–16)</a:t>
            </a:r>
          </a:p>
        </p:txBody>
      </p:sp>
    </p:spTree>
    <p:extLst>
      <p:ext uri="{BB962C8B-B14F-4D97-AF65-F5344CB8AC3E}">
        <p14:creationId xmlns:p14="http://schemas.microsoft.com/office/powerpoint/2010/main" val="13279564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Should </a:t>
            </a:r>
            <a:br>
              <a:rPr lang="en-US" dirty="0"/>
            </a:br>
            <a:r>
              <a:rPr lang="en-US" dirty="0"/>
              <a:t>Thirst for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u="sng" dirty="0"/>
              <a:t>Wisdom</a:t>
            </a:r>
            <a:r>
              <a:rPr lang="en-US" dirty="0"/>
              <a:t> (Rom. 11:33; 1 Cor. 1:25)</a:t>
            </a:r>
          </a:p>
          <a:p>
            <a:pPr lvl="1"/>
            <a:r>
              <a:rPr lang="en-US" u="sng" dirty="0" err="1"/>
              <a:t>Lovingkindness</a:t>
            </a:r>
            <a:r>
              <a:rPr lang="en-US" u="sng" dirty="0"/>
              <a:t> (or faithful love)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(Ps. 36:7; Jer. 32:18)</a:t>
            </a:r>
          </a:p>
        </p:txBody>
      </p:sp>
    </p:spTree>
    <p:extLst>
      <p:ext uri="{BB962C8B-B14F-4D97-AF65-F5344CB8AC3E}">
        <p14:creationId xmlns:p14="http://schemas.microsoft.com/office/powerpoint/2010/main" val="22151651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Show Our </a:t>
            </a:r>
            <a:br>
              <a:rPr lang="en-US" dirty="0"/>
            </a:br>
            <a:r>
              <a:rPr lang="en-US" dirty="0"/>
              <a:t>Thirst for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We show our passion for God by surrendering . . .</a:t>
            </a:r>
          </a:p>
          <a:p>
            <a:pPr lvl="1"/>
            <a:r>
              <a:rPr lang="en-US" dirty="0"/>
              <a:t>Our bodies—to </a:t>
            </a:r>
            <a:r>
              <a:rPr lang="en-US" u="sng" dirty="0"/>
              <a:t>serve</a:t>
            </a:r>
            <a:r>
              <a:rPr lang="en-US" dirty="0"/>
              <a:t> Him (Rom. 12:1)</a:t>
            </a:r>
          </a:p>
          <a:p>
            <a:pPr lvl="1"/>
            <a:r>
              <a:rPr lang="en-US" dirty="0"/>
              <a:t>Our minds—to </a:t>
            </a:r>
            <a:r>
              <a:rPr lang="en-US" u="sng" dirty="0"/>
              <a:t>know</a:t>
            </a:r>
            <a:r>
              <a:rPr lang="en-US" dirty="0"/>
              <a:t> Him (Phil. 3:10)</a:t>
            </a:r>
          </a:p>
          <a:p>
            <a:pPr lvl="1"/>
            <a:r>
              <a:rPr lang="en-US" dirty="0"/>
              <a:t>Our hearts—to </a:t>
            </a:r>
            <a:r>
              <a:rPr lang="en-US" u="sng" dirty="0"/>
              <a:t>love</a:t>
            </a:r>
            <a:r>
              <a:rPr lang="en-US" dirty="0"/>
              <a:t> Him (Ps. 18:1)</a:t>
            </a:r>
          </a:p>
        </p:txBody>
      </p:sp>
    </p:spTree>
    <p:extLst>
      <p:ext uri="{BB962C8B-B14F-4D97-AF65-F5344CB8AC3E}">
        <p14:creationId xmlns:p14="http://schemas.microsoft.com/office/powerpoint/2010/main" val="22889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Show Our </a:t>
            </a:r>
            <a:br>
              <a:rPr lang="en-US" dirty="0"/>
            </a:br>
            <a:r>
              <a:rPr lang="en-US" dirty="0"/>
              <a:t>Thirst for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Our wills—to </a:t>
            </a:r>
            <a:r>
              <a:rPr lang="en-US" u="sng" dirty="0"/>
              <a:t>obey</a:t>
            </a:r>
            <a:r>
              <a:rPr lang="en-US" dirty="0"/>
              <a:t> Him (Deut. 32:46)</a:t>
            </a:r>
          </a:p>
          <a:p>
            <a:pPr lvl="1"/>
            <a:r>
              <a:rPr lang="en-US" dirty="0"/>
              <a:t>Our souls—to </a:t>
            </a:r>
            <a:r>
              <a:rPr lang="en-US" u="sng" dirty="0"/>
              <a:t>worship</a:t>
            </a:r>
            <a:r>
              <a:rPr lang="en-US" dirty="0"/>
              <a:t> Him </a:t>
            </a:r>
            <a:br>
              <a:rPr lang="en-US" dirty="0"/>
            </a:br>
            <a:r>
              <a:rPr lang="en-US" dirty="0"/>
              <a:t>(1 Chron. 16:29; Ps. 29:2)</a:t>
            </a:r>
          </a:p>
          <a:p>
            <a:pPr lvl="1"/>
            <a:r>
              <a:rPr lang="en-US" dirty="0"/>
              <a:t>Our possessions—to </a:t>
            </a:r>
            <a:r>
              <a:rPr lang="en-US" u="sng" dirty="0"/>
              <a:t>work</a:t>
            </a:r>
            <a:r>
              <a:rPr lang="en-US" dirty="0"/>
              <a:t> for Him (Acts 2:45)</a:t>
            </a:r>
          </a:p>
          <a:p>
            <a:pPr lvl="1"/>
            <a:r>
              <a:rPr lang="en-US" dirty="0"/>
              <a:t>Our lives—to </a:t>
            </a:r>
            <a:r>
              <a:rPr lang="en-US" u="sng" dirty="0"/>
              <a:t>glorify</a:t>
            </a:r>
            <a:r>
              <a:rPr lang="en-US" dirty="0"/>
              <a:t> Him (Eph. 1:12)</a:t>
            </a:r>
          </a:p>
        </p:txBody>
      </p:sp>
    </p:spTree>
    <p:extLst>
      <p:ext uri="{BB962C8B-B14F-4D97-AF65-F5344CB8AC3E}">
        <p14:creationId xmlns:p14="http://schemas.microsoft.com/office/powerpoint/2010/main" val="244124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Importance of Holiness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Holiness is the only attribute for which the heavenly creatures </a:t>
            </a:r>
            <a:r>
              <a:rPr lang="en-US" u="sng" dirty="0"/>
              <a:t>praise Him</a:t>
            </a:r>
            <a:r>
              <a:rPr lang="en-US" dirty="0"/>
              <a:t> in </a:t>
            </a:r>
            <a:r>
              <a:rPr lang="en-US" u="sng" dirty="0"/>
              <a:t>triplicate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(Is. 6:3; Rev. 4:8).</a:t>
            </a:r>
          </a:p>
          <a:p>
            <a:pPr lvl="0"/>
            <a:r>
              <a:rPr lang="en-US" dirty="0"/>
              <a:t>Holiness is the one attribute of God that speaks most directly to His </a:t>
            </a:r>
            <a:r>
              <a:rPr lang="en-US" u="sng" dirty="0"/>
              <a:t>deity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58885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Heart Check-Up (Ps. 42)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Do you desire to know God more than anything else?</a:t>
            </a:r>
          </a:p>
          <a:p>
            <a:pPr lvl="0"/>
            <a:r>
              <a:rPr lang="en-US" dirty="0"/>
              <a:t>Do you want to be where God is?</a:t>
            </a:r>
          </a:p>
          <a:p>
            <a:pPr lvl="0"/>
            <a:r>
              <a:rPr lang="en-US" dirty="0"/>
              <a:t>Do you get upset when God is mocked?</a:t>
            </a:r>
          </a:p>
        </p:txBody>
      </p:sp>
    </p:spTree>
    <p:extLst>
      <p:ext uri="{BB962C8B-B14F-4D97-AF65-F5344CB8AC3E}">
        <p14:creationId xmlns:p14="http://schemas.microsoft.com/office/powerpoint/2010/main" val="41443549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Heart Check-Up (Ps. 42)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Do you enthusiastically live for God?</a:t>
            </a:r>
          </a:p>
          <a:p>
            <a:pPr lvl="0"/>
            <a:r>
              <a:rPr lang="en-US" dirty="0"/>
              <a:t>Does your faith outlast difficult times? </a:t>
            </a:r>
          </a:p>
        </p:txBody>
      </p:sp>
    </p:spTree>
    <p:extLst>
      <p:ext uri="{BB962C8B-B14F-4D97-AF65-F5344CB8AC3E}">
        <p14:creationId xmlns:p14="http://schemas.microsoft.com/office/powerpoint/2010/main" val="38732288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Heart Check-Up (Ps. 42)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Do you have recent memories of time spent with God?</a:t>
            </a:r>
          </a:p>
          <a:p>
            <a:r>
              <a:rPr lang="en-US" dirty="0"/>
              <a:t>How do you view bad events in life? </a:t>
            </a:r>
          </a:p>
        </p:txBody>
      </p:sp>
    </p:spTree>
    <p:extLst>
      <p:ext uri="{BB962C8B-B14F-4D97-AF65-F5344CB8AC3E}">
        <p14:creationId xmlns:p14="http://schemas.microsoft.com/office/powerpoint/2010/main" val="42140180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0406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Separation To the Praise &amp; Glory of the Lord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17518770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65784"/>
              </p:ext>
            </p:extLst>
          </p:nvPr>
        </p:nvGraphicFramePr>
        <p:xfrm>
          <a:off x="1524000" y="539750"/>
          <a:ext cx="6096000" cy="359664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186052195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63131537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Christ Excels All .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. .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How Christ Excels All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59121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In His pre-existence.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He </a:t>
                      </a:r>
                      <a:r>
                        <a:rPr lang="en-US" u="sng" dirty="0">
                          <a:solidFill>
                            <a:srgbClr val="5B2F0E"/>
                          </a:solidFill>
                        </a:rPr>
                        <a:t>lived before </a:t>
                      </a:r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He was born.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4650391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In His birth.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He was </a:t>
                      </a:r>
                      <a:r>
                        <a:rPr lang="en-US" u="sng" dirty="0">
                          <a:solidFill>
                            <a:srgbClr val="5B2F0E"/>
                          </a:solidFill>
                        </a:rPr>
                        <a:t>virgin born</a:t>
                      </a:r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128821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In His life.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He </a:t>
                      </a:r>
                      <a:r>
                        <a:rPr lang="en-US" u="sng" dirty="0">
                          <a:solidFill>
                            <a:srgbClr val="5B2F0E"/>
                          </a:solidFill>
                        </a:rPr>
                        <a:t>never</a:t>
                      </a:r>
                      <a:r>
                        <a:rPr lang="en-US" u="sng" baseline="0" dirty="0">
                          <a:solidFill>
                            <a:srgbClr val="5B2F0E"/>
                          </a:solidFill>
                        </a:rPr>
                        <a:t> sinned</a:t>
                      </a:r>
                      <a:r>
                        <a:rPr lang="en-US" baseline="0" dirty="0">
                          <a:solidFill>
                            <a:srgbClr val="5B2F0E"/>
                          </a:solidFill>
                        </a:rPr>
                        <a:t>.</a:t>
                      </a:r>
                      <a:endParaRPr lang="en-US" dirty="0">
                        <a:solidFill>
                          <a:srgbClr val="5B2F0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52113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In His speech.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His</a:t>
                      </a:r>
                      <a:r>
                        <a:rPr lang="en-US" baseline="0" dirty="0">
                          <a:solidFill>
                            <a:srgbClr val="5B2F0E"/>
                          </a:solidFill>
                        </a:rPr>
                        <a:t> speech was </a:t>
                      </a:r>
                      <a:r>
                        <a:rPr lang="en-US" u="sng" baseline="0" dirty="0">
                          <a:solidFill>
                            <a:srgbClr val="5B2F0E"/>
                          </a:solidFill>
                        </a:rPr>
                        <a:t>perfect</a:t>
                      </a:r>
                      <a:r>
                        <a:rPr lang="en-US" baseline="0" dirty="0">
                          <a:solidFill>
                            <a:srgbClr val="5B2F0E"/>
                          </a:solidFill>
                        </a:rPr>
                        <a:t>.</a:t>
                      </a:r>
                      <a:endParaRPr lang="en-US" dirty="0">
                        <a:solidFill>
                          <a:srgbClr val="5B2F0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3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1149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813533"/>
              </p:ext>
            </p:extLst>
          </p:nvPr>
        </p:nvGraphicFramePr>
        <p:xfrm>
          <a:off x="1524000" y="539750"/>
          <a:ext cx="6096000" cy="3860801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186052195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63131537"/>
                    </a:ext>
                  </a:extLst>
                </a:gridCol>
              </a:tblGrid>
              <a:tr h="48761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Christ Excels All .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. .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How Christ Excels All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591216"/>
                  </a:ext>
                </a:extLst>
              </a:tr>
              <a:tr h="8416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In His death.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He </a:t>
                      </a:r>
                      <a:r>
                        <a:rPr lang="en-US" u="sng" dirty="0">
                          <a:solidFill>
                            <a:srgbClr val="5B2F0E"/>
                          </a:solidFill>
                        </a:rPr>
                        <a:t>dismissed</a:t>
                      </a:r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 His life from His body. His death was </a:t>
                      </a:r>
                      <a:r>
                        <a:rPr lang="en-US" u="sng" dirty="0">
                          <a:solidFill>
                            <a:srgbClr val="5B2F0E"/>
                          </a:solidFill>
                        </a:rPr>
                        <a:t>effectual</a:t>
                      </a:r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4266213"/>
                  </a:ext>
                </a:extLst>
              </a:tr>
              <a:tr h="8416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In His resurrection.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He </a:t>
                      </a:r>
                      <a:r>
                        <a:rPr lang="en-US" u="sng" dirty="0">
                          <a:solidFill>
                            <a:srgbClr val="5B2F0E"/>
                          </a:solidFill>
                        </a:rPr>
                        <a:t>rose again </a:t>
                      </a:r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by His own power.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8684344"/>
                  </a:ext>
                </a:extLst>
              </a:tr>
              <a:tr h="12023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In His present work.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He is </a:t>
                      </a:r>
                      <a:r>
                        <a:rPr lang="en-US" u="sng" dirty="0">
                          <a:solidFill>
                            <a:srgbClr val="5B2F0E"/>
                          </a:solidFill>
                        </a:rPr>
                        <a:t>answering our prayers</a:t>
                      </a:r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, </a:t>
                      </a:r>
                      <a:r>
                        <a:rPr lang="en-US" u="sng" dirty="0">
                          <a:solidFill>
                            <a:srgbClr val="5B2F0E"/>
                          </a:solidFill>
                        </a:rPr>
                        <a:t>preparing a place </a:t>
                      </a:r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for us, and </a:t>
                      </a:r>
                      <a:r>
                        <a:rPr lang="en-US" u="sng" dirty="0">
                          <a:solidFill>
                            <a:srgbClr val="5B2F0E"/>
                          </a:solidFill>
                        </a:rPr>
                        <a:t>defending</a:t>
                      </a:r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 us from Satan.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9583590"/>
                  </a:ext>
                </a:extLst>
              </a:tr>
              <a:tr h="48761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In His Second Coming.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He is </a:t>
                      </a:r>
                      <a:r>
                        <a:rPr lang="en-US" u="sng" dirty="0">
                          <a:solidFill>
                            <a:srgbClr val="5B2F0E"/>
                          </a:solidFill>
                        </a:rPr>
                        <a:t>coming back</a:t>
                      </a:r>
                      <a:r>
                        <a:rPr lang="en-US" dirty="0">
                          <a:solidFill>
                            <a:srgbClr val="5B2F0E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116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8039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God Made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God made man for one reason—</a:t>
            </a:r>
            <a:r>
              <a:rPr lang="en-US" u="sng" dirty="0"/>
              <a:t>to glorify Him</a:t>
            </a:r>
            <a:r>
              <a:rPr lang="en-US" dirty="0"/>
              <a:t> (Is. 43:7).</a:t>
            </a:r>
          </a:p>
        </p:txBody>
      </p:sp>
    </p:spTree>
    <p:extLst>
      <p:ext uri="{BB962C8B-B14F-4D97-AF65-F5344CB8AC3E}">
        <p14:creationId xmlns:p14="http://schemas.microsoft.com/office/powerpoint/2010/main" val="4911129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God Saved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God saved man </a:t>
            </a:r>
            <a:r>
              <a:rPr lang="en-US" u="sng" dirty="0"/>
              <a:t>to glorify Him once more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(Eph. 1:5–7, 12, and 14).</a:t>
            </a:r>
          </a:p>
        </p:txBody>
      </p:sp>
    </p:spTree>
    <p:extLst>
      <p:ext uri="{BB962C8B-B14F-4D97-AF65-F5344CB8AC3E}">
        <p14:creationId xmlns:p14="http://schemas.microsoft.com/office/powerpoint/2010/main" val="956351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Righteous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Set apart our bodies—</a:t>
            </a:r>
            <a:r>
              <a:rPr lang="en-US" u="sng" dirty="0"/>
              <a:t>to serve Him</a:t>
            </a:r>
            <a:r>
              <a:rPr lang="en-US" dirty="0"/>
              <a:t> (Rom. 12:1)</a:t>
            </a:r>
          </a:p>
          <a:p>
            <a:pPr lvl="0"/>
            <a:r>
              <a:rPr lang="en-US" dirty="0"/>
              <a:t>Set apart our minds—</a:t>
            </a:r>
            <a:r>
              <a:rPr lang="en-US" u="sng" dirty="0"/>
              <a:t>to know Him</a:t>
            </a:r>
            <a:r>
              <a:rPr lang="en-US" dirty="0"/>
              <a:t> (Phil. 3:10)</a:t>
            </a:r>
          </a:p>
          <a:p>
            <a:pPr lvl="0"/>
            <a:r>
              <a:rPr lang="en-US" dirty="0"/>
              <a:t>Set apart our hearts—</a:t>
            </a:r>
            <a:r>
              <a:rPr lang="en-US" u="sng" dirty="0"/>
              <a:t>to love Him</a:t>
            </a:r>
            <a:r>
              <a:rPr lang="en-US" dirty="0"/>
              <a:t> (Ps. 18:1)</a:t>
            </a:r>
          </a:p>
        </p:txBody>
      </p:sp>
    </p:spTree>
    <p:extLst>
      <p:ext uri="{BB962C8B-B14F-4D97-AF65-F5344CB8AC3E}">
        <p14:creationId xmlns:p14="http://schemas.microsoft.com/office/powerpoint/2010/main" val="366829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Meaning of Holiness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OT Hebrew word—</a:t>
            </a:r>
            <a:r>
              <a:rPr lang="en-US" i="1" dirty="0" err="1"/>
              <a:t>qodesh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NT Greek word—</a:t>
            </a:r>
            <a:r>
              <a:rPr lang="en-US" i="1" dirty="0" err="1"/>
              <a:t>hagios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Holiness is: </a:t>
            </a:r>
            <a:r>
              <a:rPr lang="en-US" u="sng" dirty="0"/>
              <a:t>separation (or being set apart) for a particular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124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Righteous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Set apart our wills—</a:t>
            </a:r>
            <a:r>
              <a:rPr lang="en-US" u="sng" dirty="0"/>
              <a:t>to obey Him</a:t>
            </a:r>
            <a:r>
              <a:rPr lang="en-US" dirty="0"/>
              <a:t> (Deut. 32:46)</a:t>
            </a:r>
          </a:p>
          <a:p>
            <a:pPr lvl="0"/>
            <a:r>
              <a:rPr lang="en-US" dirty="0"/>
              <a:t>Set apart our souls—</a:t>
            </a:r>
            <a:r>
              <a:rPr lang="en-US" u="sng" dirty="0"/>
              <a:t>to worship Him</a:t>
            </a:r>
            <a:r>
              <a:rPr lang="en-US" dirty="0"/>
              <a:t> (1 Chron. 16:29; Ps. 29:2)</a:t>
            </a:r>
          </a:p>
        </p:txBody>
      </p:sp>
    </p:spTree>
    <p:extLst>
      <p:ext uri="{BB962C8B-B14F-4D97-AF65-F5344CB8AC3E}">
        <p14:creationId xmlns:p14="http://schemas.microsoft.com/office/powerpoint/2010/main" val="4220956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Righteous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Set apart our possessions—</a:t>
            </a:r>
            <a:r>
              <a:rPr lang="en-US" u="sng" dirty="0"/>
              <a:t>to work for Him</a:t>
            </a:r>
            <a:r>
              <a:rPr lang="en-US" dirty="0"/>
              <a:t> (Acts 2:45)</a:t>
            </a:r>
          </a:p>
          <a:p>
            <a:pPr lvl="0"/>
            <a:r>
              <a:rPr lang="en-US" dirty="0"/>
              <a:t>Set apart our lives—</a:t>
            </a:r>
            <a:r>
              <a:rPr lang="en-US" u="sng" dirty="0"/>
              <a:t>to glorify Him</a:t>
            </a:r>
            <a:r>
              <a:rPr lang="en-US" dirty="0"/>
              <a:t> (Eph. 1:12)</a:t>
            </a:r>
          </a:p>
        </p:txBody>
      </p:sp>
    </p:spTree>
    <p:extLst>
      <p:ext uri="{BB962C8B-B14F-4D97-AF65-F5344CB8AC3E}">
        <p14:creationId xmlns:p14="http://schemas.microsoft.com/office/powerpoint/2010/main" val="31918536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86183"/>
              </p:ext>
            </p:extLst>
          </p:nvPr>
        </p:nvGraphicFramePr>
        <p:xfrm>
          <a:off x="990600" y="1123950"/>
          <a:ext cx="7162800" cy="2667000"/>
        </p:xfrm>
        <a:graphic>
          <a:graphicData uri="http://schemas.openxmlformats.org/drawingml/2006/table">
            <a:tbl>
              <a:tblPr firstRow="1" bandRow="1"/>
              <a:tblGrid>
                <a:gridCol w="3581400">
                  <a:extLst>
                    <a:ext uri="{9D8B030D-6E8A-4147-A177-3AD203B41FA5}">
                      <a16:colId xmlns:a16="http://schemas.microsoft.com/office/drawing/2014/main" val="667031487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331811774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Jesus,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 the Christ</a:t>
                      </a:r>
                      <a:endParaRPr lang="en-US" b="1" dirty="0">
                        <a:solidFill>
                          <a:schemeClr val="bg1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History’s Great Leaders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661518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B2F0E"/>
                          </a:solidFill>
                          <a:latin typeface="Merriweather Sans" panose="00000500000000000000" pitchFamily="2" charset="0"/>
                        </a:rPr>
                        <a:t>His tomb: empty!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B2F0E"/>
                          </a:solidFill>
                          <a:latin typeface="Merriweather Sans" panose="00000500000000000000" pitchFamily="2" charset="0"/>
                        </a:rPr>
                        <a:t>Their tombs: full of bones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57545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B2F0E"/>
                          </a:solidFill>
                          <a:latin typeface="Merriweather Sans" panose="00000500000000000000" pitchFamily="2" charset="0"/>
                        </a:rPr>
                        <a:t>His kingdom: universal,</a:t>
                      </a:r>
                      <a:r>
                        <a:rPr lang="en-US" baseline="0" dirty="0">
                          <a:solidFill>
                            <a:srgbClr val="5B2F0E"/>
                          </a:solidFill>
                          <a:latin typeface="Merriweather Sans" panose="00000500000000000000" pitchFamily="2" charset="0"/>
                        </a:rPr>
                        <a:t> eternal</a:t>
                      </a:r>
                      <a:endParaRPr lang="en-US" dirty="0">
                        <a:solidFill>
                          <a:srgbClr val="5B2F0E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B2F0E"/>
                          </a:solidFill>
                          <a:latin typeface="Merriweather Sans" panose="00000500000000000000" pitchFamily="2" charset="0"/>
                        </a:rPr>
                        <a:t>Their kingdoms: small, decaying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417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1716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5938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Separation to the Worship &amp; Service of the Lord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1834488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Kinds of Separation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11923"/>
              </p:ext>
            </p:extLst>
          </p:nvPr>
        </p:nvGraphicFramePr>
        <p:xfrm>
          <a:off x="762000" y="1423145"/>
          <a:ext cx="7620000" cy="3147453"/>
        </p:xfrm>
        <a:graphic>
          <a:graphicData uri="http://schemas.openxmlformats.org/drawingml/2006/table">
            <a:tbl>
              <a:tblPr firstRow="1" bandRow="1"/>
              <a:tblGrid>
                <a:gridCol w="2540000">
                  <a:extLst>
                    <a:ext uri="{9D8B030D-6E8A-4147-A177-3AD203B41FA5}">
                      <a16:colId xmlns:a16="http://schemas.microsoft.com/office/drawing/2014/main" val="4198682307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175241879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748226937"/>
                    </a:ext>
                  </a:extLst>
                </a:gridCol>
              </a:tblGrid>
              <a:tr h="74435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45230A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Carnal Separation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Biblical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 Separation</a:t>
                      </a:r>
                      <a:endParaRPr lang="en-US" dirty="0">
                        <a:solidFill>
                          <a:schemeClr val="bg1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123746"/>
                  </a:ext>
                </a:extLst>
              </a:tr>
              <a:tr h="74435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Motives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Pride, peer pressure, selfishness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A passion for God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4774552"/>
                  </a:ext>
                </a:extLst>
              </a:tr>
              <a:tr h="74435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Attitudes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Self-righteous, mean-spiritedness, harshness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Gentleness, brokenness,</a:t>
                      </a:r>
                      <a:r>
                        <a:rPr lang="en-US" u="sng" baseline="0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 firmness</a:t>
                      </a:r>
                      <a:endParaRPr lang="en-US" u="sng" dirty="0">
                        <a:solidFill>
                          <a:srgbClr val="45230A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0557594"/>
                  </a:ext>
                </a:extLst>
              </a:tr>
              <a:tr h="74435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Purpose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45230A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1 Thessalonians 1:9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4941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1052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Service (Rom. 12:1–2)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Godly service is motivated by </a:t>
            </a:r>
            <a:r>
              <a:rPr lang="en-US" u="sng" dirty="0"/>
              <a:t>the mercies</a:t>
            </a:r>
            <a:r>
              <a:rPr lang="en-US" dirty="0"/>
              <a:t> of God.</a:t>
            </a:r>
          </a:p>
        </p:txBody>
      </p:sp>
    </p:spTree>
    <p:extLst>
      <p:ext uri="{BB962C8B-B14F-4D97-AF65-F5344CB8AC3E}">
        <p14:creationId xmlns:p14="http://schemas.microsoft.com/office/powerpoint/2010/main" val="33849489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Motivational Mercies of Romans 1–11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019792"/>
              </p:ext>
            </p:extLst>
          </p:nvPr>
        </p:nvGraphicFramePr>
        <p:xfrm>
          <a:off x="609600" y="1504950"/>
          <a:ext cx="7924800" cy="3048000"/>
        </p:xfrm>
        <a:graphic>
          <a:graphicData uri="http://schemas.openxmlformats.org/drawingml/2006/table">
            <a:tbl>
              <a:tblPr firstRow="1" bandRow="1"/>
              <a:tblGrid>
                <a:gridCol w="3962400">
                  <a:extLst>
                    <a:ext uri="{9D8B030D-6E8A-4147-A177-3AD203B41FA5}">
                      <a16:colId xmlns:a16="http://schemas.microsoft.com/office/drawing/2014/main" val="291441303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3463840479"/>
                    </a:ext>
                  </a:extLst>
                </a:gridCol>
              </a:tblGrid>
              <a:tr h="9438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Romans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 4–5</a:t>
                      </a:r>
                      <a:endParaRPr lang="en-US" dirty="0">
                        <a:solidFill>
                          <a:schemeClr val="bg1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sng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Justification</a:t>
                      </a:r>
                      <a:r>
                        <a:rPr lang="en-US" baseline="0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 (“made innocent”)</a:t>
                      </a:r>
                      <a:endParaRPr lang="en-US" dirty="0">
                        <a:solidFill>
                          <a:srgbClr val="45230A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0820951"/>
                  </a:ext>
                </a:extLst>
              </a:tr>
              <a:tr h="11602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Romans 6–8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Freedom from the </a:t>
                      </a:r>
                      <a:r>
                        <a:rPr lang="en-US" u="sng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penalty</a:t>
                      </a:r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 and </a:t>
                      </a:r>
                      <a:r>
                        <a:rPr lang="en-US" u="sng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power</a:t>
                      </a:r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 of sin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8364484"/>
                  </a:ext>
                </a:extLst>
              </a:tr>
              <a:tr h="9438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Romans 8:1–2;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 31–39</a:t>
                      </a:r>
                      <a:endParaRPr lang="en-US" dirty="0">
                        <a:solidFill>
                          <a:schemeClr val="bg1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sng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Assurance</a:t>
                      </a:r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 of salvation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97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0998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Motivational Mercies of Romans 1–11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6232"/>
              </p:ext>
            </p:extLst>
          </p:nvPr>
        </p:nvGraphicFramePr>
        <p:xfrm>
          <a:off x="609600" y="1504950"/>
          <a:ext cx="7924800" cy="3048000"/>
        </p:xfrm>
        <a:graphic>
          <a:graphicData uri="http://schemas.openxmlformats.org/drawingml/2006/table">
            <a:tbl>
              <a:tblPr firstRow="1" bandRow="1"/>
              <a:tblGrid>
                <a:gridCol w="3962400">
                  <a:extLst>
                    <a:ext uri="{9D8B030D-6E8A-4147-A177-3AD203B41FA5}">
                      <a16:colId xmlns:a16="http://schemas.microsoft.com/office/drawing/2014/main" val="291441303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3463840479"/>
                    </a:ext>
                  </a:extLst>
                </a:gridCol>
              </a:tblGrid>
              <a:tr h="9438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Romans 8:17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sng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An inheritance </a:t>
                      </a:r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with Christ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6984600"/>
                  </a:ext>
                </a:extLst>
              </a:tr>
              <a:tr h="9438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Romans 8:26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The </a:t>
                      </a:r>
                      <a:r>
                        <a:rPr lang="en-US" u="sng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Spirit</a:t>
                      </a:r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 to help 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6118177"/>
                  </a:ext>
                </a:extLst>
              </a:tr>
              <a:tr h="11602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Romans 9–11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The Gentiles were given an </a:t>
                      </a:r>
                      <a:r>
                        <a:rPr lang="en-US" u="sng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opportunity</a:t>
                      </a:r>
                      <a:r>
                        <a:rPr lang="en-US" baseline="0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 to be </a:t>
                      </a:r>
                      <a:r>
                        <a:rPr lang="en-US" u="sng" baseline="0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saved</a:t>
                      </a:r>
                      <a:r>
                        <a:rPr lang="en-US" baseline="0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.</a:t>
                      </a:r>
                      <a:endParaRPr lang="en-US" dirty="0">
                        <a:solidFill>
                          <a:srgbClr val="45230A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310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6860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Service (Rom. 12:1–2)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Godly service is a form of worship.</a:t>
            </a:r>
          </a:p>
        </p:txBody>
      </p:sp>
    </p:spTree>
    <p:extLst>
      <p:ext uri="{BB962C8B-B14F-4D97-AF65-F5344CB8AC3E}">
        <p14:creationId xmlns:p14="http://schemas.microsoft.com/office/powerpoint/2010/main" val="51259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Aspects of Separation (1 Thess. 1:9)</a:t>
            </a:r>
          </a:p>
        </p:txBody>
      </p:sp>
      <p:pic>
        <p:nvPicPr>
          <p:cNvPr id="4" name="Picture 3" descr="ru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659197" cy="3714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19075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Merriweather Sans" panose="00000500000000000000" pitchFamily="2" charset="0"/>
              </a:rPr>
              <a:t>To God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325755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Merriweather Sans" panose="00000500000000000000" pitchFamily="2" charset="0"/>
              </a:rPr>
              <a:t>From evil</a:t>
            </a:r>
          </a:p>
        </p:txBody>
      </p:sp>
    </p:spTree>
    <p:extLst>
      <p:ext uri="{BB962C8B-B14F-4D97-AF65-F5344CB8AC3E}">
        <p14:creationId xmlns:p14="http://schemas.microsoft.com/office/powerpoint/2010/main" val="7594951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Worship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247229"/>
              </p:ext>
            </p:extLst>
          </p:nvPr>
        </p:nvGraphicFramePr>
        <p:xfrm>
          <a:off x="1066800" y="1352550"/>
          <a:ext cx="7010400" cy="3596640"/>
        </p:xfrm>
        <a:graphic>
          <a:graphicData uri="http://schemas.openxmlformats.org/drawingml/2006/table">
            <a:tbl>
              <a:tblPr firstRow="1" bandRow="1"/>
              <a:tblGrid>
                <a:gridCol w="3505200">
                  <a:extLst>
                    <a:ext uri="{9D8B030D-6E8A-4147-A177-3AD203B41FA5}">
                      <a16:colId xmlns:a16="http://schemas.microsoft.com/office/drawing/2014/main" val="39621269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76221545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What Worship Is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How We Worship the Lord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04626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Worship is </a:t>
                      </a:r>
                      <a:r>
                        <a:rPr lang="en-US" u="sng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recognizing</a:t>
                      </a:r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 “worth-ship.”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We recognize Christ is worthy of our worship.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95797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Worship is </a:t>
                      </a:r>
                      <a:r>
                        <a:rPr lang="en-US" u="sng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expressing</a:t>
                      </a:r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 “worth-ship.”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We express the “worth-ship” of Christ.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To the Lord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To others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Publicly and privately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56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1767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Worship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772166"/>
              </p:ext>
            </p:extLst>
          </p:nvPr>
        </p:nvGraphicFramePr>
        <p:xfrm>
          <a:off x="1066800" y="1352550"/>
          <a:ext cx="7010400" cy="3200400"/>
        </p:xfrm>
        <a:graphic>
          <a:graphicData uri="http://schemas.openxmlformats.org/drawingml/2006/table">
            <a:tbl>
              <a:tblPr firstRow="1" bandRow="1"/>
              <a:tblGrid>
                <a:gridCol w="3505200">
                  <a:extLst>
                    <a:ext uri="{9D8B030D-6E8A-4147-A177-3AD203B41FA5}">
                      <a16:colId xmlns:a16="http://schemas.microsoft.com/office/drawing/2014/main" val="39621269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76221545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What Worship Is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How We Worship the Lord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04626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Worship</a:t>
                      </a:r>
                      <a:r>
                        <a:rPr lang="en-US" baseline="0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 is </a:t>
                      </a:r>
                      <a:r>
                        <a:rPr lang="en-US" u="sng" baseline="0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serving</a:t>
                      </a:r>
                      <a:r>
                        <a:rPr lang="en-US" baseline="0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 the one worshipped.</a:t>
                      </a:r>
                      <a:endParaRPr lang="en-US" dirty="0">
                        <a:solidFill>
                          <a:srgbClr val="45230A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We serve Him because He is worthy.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95797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Worship is guarding or protecting the </a:t>
                      </a:r>
                      <a:r>
                        <a:rPr lang="en-US" u="sng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reputation</a:t>
                      </a:r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 of the one worshiped.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We guard and protect His name and reputation.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56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4904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Worship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17711"/>
              </p:ext>
            </p:extLst>
          </p:nvPr>
        </p:nvGraphicFramePr>
        <p:xfrm>
          <a:off x="1066800" y="1352550"/>
          <a:ext cx="7010400" cy="2133600"/>
        </p:xfrm>
        <a:graphic>
          <a:graphicData uri="http://schemas.openxmlformats.org/drawingml/2006/table">
            <a:tbl>
              <a:tblPr firstRow="1" bandRow="1"/>
              <a:tblGrid>
                <a:gridCol w="3505200">
                  <a:extLst>
                    <a:ext uri="{9D8B030D-6E8A-4147-A177-3AD203B41FA5}">
                      <a16:colId xmlns:a16="http://schemas.microsoft.com/office/drawing/2014/main" val="39621269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76221545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What Worship Is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Merriweather Sans" panose="00000500000000000000" pitchFamily="2" charset="0"/>
                        </a:rPr>
                        <a:t>How We Worship the Lord</a:t>
                      </a:r>
                    </a:p>
                  </a:txBody>
                  <a:tcPr anchor="ctr">
                    <a:solidFill>
                      <a:srgbClr val="4523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04626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We worship</a:t>
                      </a:r>
                      <a:r>
                        <a:rPr lang="en-US" baseline="0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 Him in </a:t>
                      </a:r>
                      <a:r>
                        <a:rPr lang="en-US" u="sng" baseline="0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all</a:t>
                      </a:r>
                      <a:r>
                        <a:rPr lang="en-US" baseline="0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 we do.</a:t>
                      </a:r>
                      <a:endParaRPr lang="en-US" dirty="0">
                        <a:solidFill>
                          <a:srgbClr val="45230A"/>
                        </a:solidFill>
                        <a:latin typeface="Merriweather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5230A"/>
                          </a:solidFill>
                          <a:latin typeface="Merriweather Sans" panose="00000500000000000000" pitchFamily="2" charset="0"/>
                        </a:rPr>
                        <a:t>1 Corinthians 10:31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957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1546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 holiness or separation is motivated by a fierce passion for God that results in sacrificial service to Him.</a:t>
            </a:r>
          </a:p>
        </p:txBody>
      </p:sp>
    </p:spTree>
    <p:extLst>
      <p:ext uri="{BB962C8B-B14F-4D97-AF65-F5344CB8AC3E}">
        <p14:creationId xmlns:p14="http://schemas.microsoft.com/office/powerpoint/2010/main" val="155465592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688411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1977</Words>
  <Application>Microsoft Office PowerPoint</Application>
  <PresentationFormat>On-screen Show (16:9)</PresentationFormat>
  <Paragraphs>345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1" baseType="lpstr">
      <vt:lpstr>Merriweather Sans Bold</vt:lpstr>
      <vt:lpstr>Merriweather Sans light</vt:lpstr>
      <vt:lpstr>Calibri</vt:lpstr>
      <vt:lpstr>Arial</vt:lpstr>
      <vt:lpstr>Merriweather Sans ExtraBold</vt:lpstr>
      <vt:lpstr>Merriweather Sans</vt:lpstr>
      <vt:lpstr>Basic Styles</vt:lpstr>
      <vt:lpstr>PowerPoint Presentation</vt:lpstr>
      <vt:lpstr>Be All That You Can Be</vt:lpstr>
      <vt:lpstr>Understanding Sin</vt:lpstr>
      <vt:lpstr>Understanding Holiness</vt:lpstr>
      <vt:lpstr>The Importance of Holiness</vt:lpstr>
      <vt:lpstr>The Importance of Holiness</vt:lpstr>
      <vt:lpstr>The Importance of Holiness</vt:lpstr>
      <vt:lpstr>The Meaning of Holiness</vt:lpstr>
      <vt:lpstr>Two Aspects of Separation (1 Thess. 1:9)</vt:lpstr>
      <vt:lpstr>The “Tenses” of Holiness</vt:lpstr>
      <vt:lpstr>The “Tenses” of Holiness</vt:lpstr>
      <vt:lpstr>Positional Sanctification</vt:lpstr>
      <vt:lpstr>Practical/Progressive Sanctification</vt:lpstr>
      <vt:lpstr>What Does This Mean?</vt:lpstr>
      <vt:lpstr>What Does This Mean?</vt:lpstr>
      <vt:lpstr>Perfected/Prospective Sanctification</vt:lpstr>
      <vt:lpstr>PowerPoint Presentation</vt:lpstr>
      <vt:lpstr>Destined For Holiness</vt:lpstr>
      <vt:lpstr>God Is Holy</vt:lpstr>
      <vt:lpstr>God Is Holy</vt:lpstr>
      <vt:lpstr>Two Important Truths About God’s Holiness</vt:lpstr>
      <vt:lpstr>Two Important Truths About God’s Holiness</vt:lpstr>
      <vt:lpstr>God Designed Us to Be Holy</vt:lpstr>
      <vt:lpstr>God Designed Us to Be Holy</vt:lpstr>
      <vt:lpstr>God Designed Us to Be Holy</vt:lpstr>
      <vt:lpstr>Ways God Commands Us To Grow</vt:lpstr>
      <vt:lpstr>Ways God Commands Us To Grow</vt:lpstr>
      <vt:lpstr>PowerPoint Presentation</vt:lpstr>
      <vt:lpstr>Separation from Sin</vt:lpstr>
      <vt:lpstr>Two Sides to Sanctification</vt:lpstr>
      <vt:lpstr>Separation from Sin</vt:lpstr>
      <vt:lpstr>The Commands</vt:lpstr>
      <vt:lpstr>The Commands</vt:lpstr>
      <vt:lpstr>Separation from Specific Sins</vt:lpstr>
      <vt:lpstr>Separation from Specific Sins</vt:lpstr>
      <vt:lpstr>Sins on God’s  “Most Wanted” List</vt:lpstr>
      <vt:lpstr>Sins on God’s  “Most Wanted” List</vt:lpstr>
      <vt:lpstr>Sins on God’s  “Most Wanted” List</vt:lpstr>
      <vt:lpstr>Separation from Sin</vt:lpstr>
      <vt:lpstr>Separation From Sin Requires Effort.</vt:lpstr>
      <vt:lpstr>Separation From Sin Requires Effort.</vt:lpstr>
      <vt:lpstr>Separation From Sin Is Possible for a Christian.</vt:lpstr>
      <vt:lpstr>PowerPoint Presentation</vt:lpstr>
      <vt:lpstr>PowerPoint Presentation</vt:lpstr>
      <vt:lpstr>Separation from the Ungodly</vt:lpstr>
      <vt:lpstr>How to Respond to Disobedient Christians</vt:lpstr>
      <vt:lpstr>How to Respond to Disobedient Christians</vt:lpstr>
      <vt:lpstr>How to Respond to Disobedient Christians</vt:lpstr>
      <vt:lpstr>PowerPoint Presentation</vt:lpstr>
      <vt:lpstr>How to Respond to Disobedient Christians</vt:lpstr>
      <vt:lpstr>How to Respond  to False Teachers</vt:lpstr>
      <vt:lpstr>How to Respond  to False Teachers</vt:lpstr>
      <vt:lpstr>PowerPoint Presentation</vt:lpstr>
      <vt:lpstr>Separation from the World </vt:lpstr>
      <vt:lpstr>Defining Purity</vt:lpstr>
      <vt:lpstr>What Is Worldliness?</vt:lpstr>
      <vt:lpstr>What Is Worldliness?</vt:lpstr>
      <vt:lpstr>What Does God Say  About Worldliness?</vt:lpstr>
      <vt:lpstr>What Does God Say  About Worldliness?</vt:lpstr>
      <vt:lpstr>What Does God Say  About Worldliness?</vt:lpstr>
      <vt:lpstr>How Do We Prevent Worldliness?</vt:lpstr>
      <vt:lpstr>PowerPoint Presentation</vt:lpstr>
      <vt:lpstr>Separation to the Lord</vt:lpstr>
      <vt:lpstr>Why We Should  Thirst for God</vt:lpstr>
      <vt:lpstr>Why We Should  Thirst for God</vt:lpstr>
      <vt:lpstr>Why We Should  Thirst for God</vt:lpstr>
      <vt:lpstr>Why We Should  Thirst for God</vt:lpstr>
      <vt:lpstr>How We Show Our  Thirst for God</vt:lpstr>
      <vt:lpstr>How We Show Our  Thirst for God</vt:lpstr>
      <vt:lpstr>A Heart Check-Up (Ps. 42)</vt:lpstr>
      <vt:lpstr>A Heart Check-Up (Ps. 42)</vt:lpstr>
      <vt:lpstr>A Heart Check-Up (Ps. 42)</vt:lpstr>
      <vt:lpstr>PowerPoint Presentation</vt:lpstr>
      <vt:lpstr>Separation To the Praise &amp; Glory of the Lord</vt:lpstr>
      <vt:lpstr>PowerPoint Presentation</vt:lpstr>
      <vt:lpstr>PowerPoint Presentation</vt:lpstr>
      <vt:lpstr>Why God Made Us</vt:lpstr>
      <vt:lpstr>Why God Saved Us</vt:lpstr>
      <vt:lpstr>Our Righteous Response</vt:lpstr>
      <vt:lpstr>Our Righteous Response</vt:lpstr>
      <vt:lpstr>Our Righteous Response</vt:lpstr>
      <vt:lpstr>PowerPoint Presentation</vt:lpstr>
      <vt:lpstr>PowerPoint Presentation</vt:lpstr>
      <vt:lpstr>Separation to the Worship &amp; Service of the Lord</vt:lpstr>
      <vt:lpstr>Two Kinds of Separation</vt:lpstr>
      <vt:lpstr>Understanding Service (Rom. 12:1–2)</vt:lpstr>
      <vt:lpstr>Six Motivational Mercies of Romans 1–11</vt:lpstr>
      <vt:lpstr>Six Motivational Mercies of Romans 1–11</vt:lpstr>
      <vt:lpstr>Understanding Service (Rom. 12:1–2)</vt:lpstr>
      <vt:lpstr>Understanding Worship</vt:lpstr>
      <vt:lpstr>Understanding Worship</vt:lpstr>
      <vt:lpstr>Understanding Worship</vt:lpstr>
      <vt:lpstr>Final Analysis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2016-09-06T17:21:08Z</dcterms:created>
  <dcterms:modified xsi:type="dcterms:W3CDTF">2016-10-03T14:56:37Z</dcterms:modified>
</cp:coreProperties>
</file>