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8" r:id="rId4"/>
    <p:sldId id="269" r:id="rId5"/>
    <p:sldId id="258" r:id="rId6"/>
    <p:sldId id="267" r:id="rId7"/>
    <p:sldId id="266" r:id="rId8"/>
    <p:sldId id="263" r:id="rId9"/>
    <p:sldId id="264" r:id="rId10"/>
    <p:sldId id="261" r:id="rId11"/>
    <p:sldId id="265" r:id="rId12"/>
    <p:sldId id="270" r:id="rId13"/>
    <p:sldId id="275" r:id="rId14"/>
    <p:sldId id="271" r:id="rId15"/>
    <p:sldId id="272" r:id="rId16"/>
    <p:sldId id="273" r:id="rId17"/>
    <p:sldId id="274" r:id="rId18"/>
    <p:sldId id="260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88" r:id="rId33"/>
    <p:sldId id="290" r:id="rId34"/>
    <p:sldId id="291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7" r:id="rId49"/>
    <p:sldId id="306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8" r:id="rId70"/>
    <p:sldId id="329" r:id="rId71"/>
    <p:sldId id="331" r:id="rId72"/>
    <p:sldId id="332" r:id="rId73"/>
    <p:sldId id="330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3" r:id="rId134"/>
    <p:sldId id="394" r:id="rId135"/>
    <p:sldId id="395" r:id="rId136"/>
    <p:sldId id="396" r:id="rId137"/>
    <p:sldId id="397" r:id="rId138"/>
    <p:sldId id="398" r:id="rId139"/>
    <p:sldId id="399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5" r:id="rId156"/>
    <p:sldId id="416" r:id="rId157"/>
    <p:sldId id="417" r:id="rId158"/>
    <p:sldId id="418" r:id="rId159"/>
    <p:sldId id="419" r:id="rId160"/>
    <p:sldId id="420" r:id="rId161"/>
    <p:sldId id="421" r:id="rId162"/>
    <p:sldId id="425" r:id="rId163"/>
    <p:sldId id="422" r:id="rId164"/>
    <p:sldId id="423" r:id="rId165"/>
    <p:sldId id="424" r:id="rId1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EC1BB5F6-3A3C-48B4-B1E0-60BF957DC487}">
          <p14:sldIdLst>
            <p14:sldId id="256"/>
          </p14:sldIdLst>
        </p14:section>
        <p14:section name="Lesson 1" id="{ECF9DBBF-3DC4-4410-AA8D-331830E010A8}">
          <p14:sldIdLst>
            <p14:sldId id="262"/>
            <p14:sldId id="268"/>
            <p14:sldId id="269"/>
            <p14:sldId id="258"/>
            <p14:sldId id="267"/>
            <p14:sldId id="266"/>
            <p14:sldId id="263"/>
            <p14:sldId id="264"/>
            <p14:sldId id="261"/>
            <p14:sldId id="265"/>
            <p14:sldId id="270"/>
            <p14:sldId id="275"/>
            <p14:sldId id="271"/>
            <p14:sldId id="272"/>
            <p14:sldId id="273"/>
            <p14:sldId id="274"/>
            <p14:sldId id="260"/>
          </p14:sldIdLst>
        </p14:section>
        <p14:section name="Lesson 2" id="{1AC807A2-78A5-4FA7-8BAC-B69A1004D3CE}">
          <p14:sldIdLst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</p14:sldIdLst>
        </p14:section>
        <p14:section name="Lesson 3" id="{465B2250-8EE3-4E08-90CD-25A363097C84}">
          <p14:sldIdLst>
            <p14:sldId id="286"/>
            <p14:sldId id="287"/>
            <p14:sldId id="289"/>
            <p14:sldId id="288"/>
            <p14:sldId id="290"/>
            <p14:sldId id="291"/>
            <p14:sldId id="292"/>
            <p14:sldId id="293"/>
            <p14:sldId id="294"/>
            <p14:sldId id="296"/>
            <p14:sldId id="297"/>
            <p14:sldId id="298"/>
            <p14:sldId id="299"/>
            <p14:sldId id="300"/>
          </p14:sldIdLst>
        </p14:section>
        <p14:section name="Lesson 4" id="{7F445FC4-1EF5-4A46-B572-523807053817}">
          <p14:sldIdLst>
            <p14:sldId id="301"/>
            <p14:sldId id="302"/>
            <p14:sldId id="303"/>
            <p14:sldId id="304"/>
            <p14:sldId id="305"/>
            <p14:sldId id="307"/>
            <p14:sldId id="306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</p14:sldIdLst>
        </p14:section>
        <p14:section name="Lesson 5" id="{1FFBA6DE-3CC6-4D4F-8179-C68ED68D9DC2}">
          <p14:sldIdLst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</p14:sldIdLst>
        </p14:section>
        <p14:section name="Lesson 6" id="{1910A93E-71A5-4976-A74A-43216E9506BE}">
          <p14:sldIdLst>
            <p14:sldId id="326"/>
            <p14:sldId id="328"/>
            <p14:sldId id="329"/>
            <p14:sldId id="331"/>
            <p14:sldId id="332"/>
            <p14:sldId id="330"/>
            <p14:sldId id="333"/>
            <p14:sldId id="334"/>
            <p14:sldId id="335"/>
            <p14:sldId id="336"/>
          </p14:sldIdLst>
        </p14:section>
        <p14:section name="Lesson 7" id="{3FA777BE-6129-44F6-8EDB-1B84B92B3531}">
          <p14:sldIdLst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</p14:sldIdLst>
        </p14:section>
        <p14:section name="Lesson 8" id="{D96104DE-14EB-426E-A9F3-4F745A3D5B90}">
          <p14:sldIdLst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</p14:sldIdLst>
        </p14:section>
        <p14:section name="Lesson 9" id="{8E668819-CC4E-48FA-811B-4FA72E26F723}">
          <p14:sldIdLst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</p14:sldIdLst>
        </p14:section>
        <p14:section name="Lesson 10" id="{FAB346AF-FC7D-450C-BF1C-D199332ADB2D}">
          <p14:sldIdLst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</p14:sldIdLst>
        </p14:section>
        <p14:section name="Lesson 11" id="{DE01BAAE-7394-47C9-9BA1-FA8153BB77EB}">
          <p14:sldIdLst>
            <p14:sldId id="387"/>
            <p14:sldId id="388"/>
            <p14:sldId id="389"/>
            <p14:sldId id="390"/>
            <p14:sldId id="391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</p14:sldIdLst>
        </p14:section>
        <p14:section name="Lesson 12" id="{44D3EEF7-1FA9-4ADC-8695-5E0F138FACF3}">
          <p14:sldIdLst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</p14:sldIdLst>
        </p14:section>
        <p14:section name="Lesson 13" id="{BE48845C-68D3-40A5-B8FC-E9D360DD368B}">
          <p14:sldIdLst>
            <p14:sldId id="415"/>
            <p14:sldId id="416"/>
            <p14:sldId id="417"/>
            <p14:sldId id="418"/>
            <p14:sldId id="419"/>
            <p14:sldId id="420"/>
            <p14:sldId id="421"/>
            <p14:sldId id="425"/>
            <p14:sldId id="422"/>
            <p14:sldId id="423"/>
            <p14:sldId id="4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57C4C5-7677-EE0F-3556-2F4C5DA18BF3}" name="Noah Lehman" initials="NL" userId="S-1-5-21-1079804175-2055564344-1303242762-4104" providerId="AD"/>
  <p188:author id="{C685FECB-B0CC-4554-634E-489C740AC30C}" name="Miya Nakamura" initials="MN" userId="Miya Nakamur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A54"/>
    <a:srgbClr val="285733"/>
    <a:srgbClr val="61A769"/>
    <a:srgbClr val="E5F3E8"/>
    <a:srgbClr val="E0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58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2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microsoft.com/office/2018/10/relationships/authors" Target="author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36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F99F6-383C-C0AB-37F6-C845ED009B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0655" y="2338181"/>
            <a:ext cx="6770687" cy="607100"/>
          </a:xfrm>
        </p:spPr>
        <p:txBody>
          <a:bodyPr anchor="ctr"/>
          <a:lstStyle>
            <a:lvl1pPr marL="0" indent="0" algn="ctr">
              <a:buNone/>
              <a:defRPr b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3075FE-B344-9106-2F94-097E4CA50C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4630" y="3050223"/>
            <a:ext cx="9202738" cy="1373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8800" b="0">
                <a:solidFill>
                  <a:schemeClr val="tx1"/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61A769"/>
                </a:solidFill>
              </a:defRPr>
            </a:lvl2pPr>
            <a:lvl3pPr>
              <a:defRPr>
                <a:solidFill>
                  <a:srgbClr val="61A769"/>
                </a:solidFill>
              </a:defRPr>
            </a:lvl3pPr>
            <a:lvl4pPr>
              <a:defRPr>
                <a:solidFill>
                  <a:srgbClr val="61A769"/>
                </a:solidFill>
              </a:defRPr>
            </a:lvl4pPr>
            <a:lvl5pPr>
              <a:defRPr>
                <a:solidFill>
                  <a:srgbClr val="61A769"/>
                </a:solidFill>
              </a:defRPr>
            </a:lvl5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9E79EB3-E385-9AAB-4560-EDBE6BBEB7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4629" y="4424222"/>
            <a:ext cx="9202740" cy="607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0" i="1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</p:spTree>
    <p:extLst>
      <p:ext uri="{BB962C8B-B14F-4D97-AF65-F5344CB8AC3E}">
        <p14:creationId xmlns:p14="http://schemas.microsoft.com/office/powerpoint/2010/main" val="245423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ut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6760D61-B550-FD0F-4CA4-EF17FC983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4800" spc="50" baseline="0">
                <a:solidFill>
                  <a:schemeClr val="tx1"/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982B63-99AE-F11D-E473-41F2200F0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71500" indent="-571500">
              <a:lnSpc>
                <a:spcPts val="48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1030288" indent="-573088">
              <a:lnSpc>
                <a:spcPts val="4800"/>
              </a:lnSpc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lang="en-US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2800">
                <a:solidFill>
                  <a:srgbClr val="1E4A54"/>
                </a:solidFill>
              </a:defRPr>
            </a:lvl4pPr>
            <a:lvl5pPr marL="2057400" indent="-228600">
              <a:buFontTx/>
              <a:buBlip>
                <a:blip r:embed="rId3"/>
              </a:buBlip>
              <a:defRPr sz="2800">
                <a:solidFill>
                  <a:srgbClr val="1E4A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62756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49FC7-3DC5-AA9A-7697-E4E70207BC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9"/>
            <a:ext cx="10264297" cy="2279718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b="0">
                <a:solidFill>
                  <a:schemeClr val="tx1"/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89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7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582B77-698B-F915-6A49-0F385BF2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2F1D2-DEAA-5AF3-7594-3541330E3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3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62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spc="50" baseline="0" dirty="0">
          <a:solidFill>
            <a:schemeClr val="tx1"/>
          </a:solidFill>
          <a:latin typeface="Arial" panose="020B0604020202020204" pitchFamily="34" charset="0"/>
          <a:ea typeface="Source Sans Pro SemiBold" panose="020B0603030403020204" pitchFamily="34" charset="0"/>
          <a:cs typeface="Arial" panose="020B0604020202020204" pitchFamily="34" charset="0"/>
        </a:defRPr>
      </a:lvl1pPr>
    </p:titleStyle>
    <p:bodyStyle>
      <a:lvl1pPr marL="631825" indent="-631825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7"/>
        </a:buBlip>
        <a:defRPr lang="en-US" sz="4000" kern="1200" dirty="0">
          <a:solidFill>
            <a:schemeClr val="tx1"/>
          </a:solidFill>
          <a:latin typeface="Arial" panose="020B0604020202020204" pitchFamily="34" charset="0"/>
          <a:ea typeface="Source Sans Pro" panose="020B0503030403020204" pitchFamily="34" charset="0"/>
          <a:cs typeface="Arial" panose="020B0604020202020204" pitchFamily="34" charset="0"/>
        </a:defRPr>
      </a:lvl1pPr>
      <a:lvl2pPr marL="1030288" indent="-5730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lang="en-US" sz="3600" kern="1200" dirty="0">
          <a:solidFill>
            <a:schemeClr val="tx1"/>
          </a:solidFill>
          <a:latin typeface="Arial" panose="020B0604020202020204" pitchFamily="34" charset="0"/>
          <a:ea typeface="Source Sans Pro" panose="020B0503030403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latin typeface="Arial" panose="020B0604020202020204" pitchFamily="34" charset="0"/>
          <a:ea typeface="Source Sans Pro" panose="020B0503030403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800" kern="1200" dirty="0">
          <a:solidFill>
            <a:srgbClr val="1E4A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800" kern="1200" dirty="0">
          <a:solidFill>
            <a:srgbClr val="1E4A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166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0897-2057-6BA4-D594-29D634EB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Four Gospels?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B9C03-75FF-3142-0F79-A83042CE1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Gospel tells part of the same </a:t>
            </a:r>
            <a:br>
              <a:rPr lang="en-US" dirty="0"/>
            </a:br>
            <a:r>
              <a:rPr lang="en-US" dirty="0"/>
              <a:t>overall </a:t>
            </a:r>
            <a:r>
              <a:rPr lang="en-US" b="1" u="sng" dirty="0"/>
              <a:t>story</a:t>
            </a:r>
            <a:r>
              <a:rPr lang="en-US" dirty="0"/>
              <a:t>.</a:t>
            </a:r>
          </a:p>
          <a:p>
            <a:r>
              <a:rPr lang="en-US" dirty="0"/>
              <a:t>Each Gospel offers a </a:t>
            </a:r>
            <a:r>
              <a:rPr lang="en-US" b="1" u="sng" dirty="0"/>
              <a:t>unique</a:t>
            </a:r>
            <a:r>
              <a:rPr lang="en-US" dirty="0"/>
              <a:t> perspective.</a:t>
            </a:r>
          </a:p>
        </p:txBody>
      </p:sp>
    </p:spTree>
    <p:extLst>
      <p:ext uri="{BB962C8B-B14F-4D97-AF65-F5344CB8AC3E}">
        <p14:creationId xmlns:p14="http://schemas.microsoft.com/office/powerpoint/2010/main" val="205851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630E034-8772-4B78-EE4D-CBC0562B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the Greatest?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C6C306-3612-04DA-3E7F-0E4DBB6AC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9:33–37</a:t>
            </a:r>
          </a:p>
        </p:txBody>
      </p:sp>
    </p:spTree>
    <p:extLst>
      <p:ext uri="{BB962C8B-B14F-4D97-AF65-F5344CB8AC3E}">
        <p14:creationId xmlns:p14="http://schemas.microsoft.com/office/powerpoint/2010/main" val="14440365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AC8EB-353D-2B96-4FE9-D3225BE9A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other ways a child is a good illustration of humility?</a:t>
            </a:r>
          </a:p>
        </p:txBody>
      </p:sp>
    </p:spTree>
    <p:extLst>
      <p:ext uri="{BB962C8B-B14F-4D97-AF65-F5344CB8AC3E}">
        <p14:creationId xmlns:p14="http://schemas.microsoft.com/office/powerpoint/2010/main" val="41386093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6B023A-D47E-C0AA-5042-60D930FF1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9"/>
            <a:ext cx="10393136" cy="2279718"/>
          </a:xfrm>
        </p:spPr>
        <p:txBody>
          <a:bodyPr/>
          <a:lstStyle/>
          <a:p>
            <a:r>
              <a:rPr lang="en-US" dirty="0"/>
              <a:t>Do Christian young people—or adults—worry too much about rank and status today?</a:t>
            </a:r>
          </a:p>
        </p:txBody>
      </p:sp>
    </p:spTree>
    <p:extLst>
      <p:ext uri="{BB962C8B-B14F-4D97-AF65-F5344CB8AC3E}">
        <p14:creationId xmlns:p14="http://schemas.microsoft.com/office/powerpoint/2010/main" val="14973430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366D5D-5FD0-82D5-FAEB-F2CEB11D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Temptation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CA267-D44A-C8CD-DCE9-6B000E7F7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Matthew 18:7–14</a:t>
            </a:r>
          </a:p>
        </p:txBody>
      </p:sp>
    </p:spTree>
    <p:extLst>
      <p:ext uri="{BB962C8B-B14F-4D97-AF65-F5344CB8AC3E}">
        <p14:creationId xmlns:p14="http://schemas.microsoft.com/office/powerpoint/2010/main" val="37470124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49291-F43A-FEDD-73D4-A8FA90C68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List the five main temptations that teens face today, and describe the situations that expose them to these temptations. How can you best resist these temptations?</a:t>
            </a:r>
          </a:p>
        </p:txBody>
      </p:sp>
    </p:spTree>
    <p:extLst>
      <p:ext uri="{BB962C8B-B14F-4D97-AF65-F5344CB8AC3E}">
        <p14:creationId xmlns:p14="http://schemas.microsoft.com/office/powerpoint/2010/main" val="25899333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4A8B49-8481-8044-E3AB-5154175B6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can entertainment become a temptation, and what changes might be necessary to avoid its temptations?</a:t>
            </a:r>
          </a:p>
        </p:txBody>
      </p:sp>
    </p:spTree>
    <p:extLst>
      <p:ext uri="{BB962C8B-B14F-4D97-AF65-F5344CB8AC3E}">
        <p14:creationId xmlns:p14="http://schemas.microsoft.com/office/powerpoint/2010/main" val="24133322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0A3155-7E6F-D22E-EBE1-45EE8ADC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Responding When Someone Sins </a:t>
            </a:r>
            <a:br>
              <a:rPr lang="en-US" dirty="0"/>
            </a:br>
            <a:r>
              <a:rPr lang="en-US" dirty="0"/>
              <a:t>Against You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D3B47-7050-3D05-6646-D1E0F86A1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Confront the person </a:t>
            </a:r>
            <a:r>
              <a:rPr lang="en-US" b="1" u="sng" dirty="0"/>
              <a:t>privately</a:t>
            </a:r>
            <a:r>
              <a:rPr lang="en-US" dirty="0"/>
              <a:t>.</a:t>
            </a:r>
          </a:p>
          <a:p>
            <a:r>
              <a:rPr lang="en-US" dirty="0"/>
              <a:t>If they don’t listen to you, take one or two other </a:t>
            </a:r>
            <a:r>
              <a:rPr lang="en-US" b="1" u="sng" dirty="0"/>
              <a:t>Christians</a:t>
            </a:r>
            <a:r>
              <a:rPr lang="en-US" dirty="0"/>
              <a:t> for a second meeting.</a:t>
            </a:r>
          </a:p>
          <a:p>
            <a:r>
              <a:rPr lang="en-US" dirty="0"/>
              <a:t>If they still don’t listen to the group, address the sin </a:t>
            </a:r>
            <a:r>
              <a:rPr lang="en-US" b="1" u="sng" dirty="0"/>
              <a:t>publicly</a:t>
            </a:r>
            <a:r>
              <a:rPr lang="en-US" dirty="0"/>
              <a:t>.</a:t>
            </a:r>
          </a:p>
          <a:p>
            <a:r>
              <a:rPr lang="en-US" dirty="0"/>
              <a:t>If they still don’t listen, </a:t>
            </a:r>
            <a:r>
              <a:rPr lang="en-US" b="1" u="sng" dirty="0"/>
              <a:t>avoid</a:t>
            </a:r>
            <a:r>
              <a:rPr lang="en-US" dirty="0"/>
              <a:t> them.</a:t>
            </a:r>
          </a:p>
        </p:txBody>
      </p:sp>
    </p:spTree>
    <p:extLst>
      <p:ext uri="{BB962C8B-B14F-4D97-AF65-F5344CB8AC3E}">
        <p14:creationId xmlns:p14="http://schemas.microsoft.com/office/powerpoint/2010/main" val="117356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3A94A-1808-0B19-D30C-AF2C98E4D3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can we help one another see faults without being judgmental?</a:t>
            </a:r>
          </a:p>
        </p:txBody>
      </p:sp>
    </p:spTree>
    <p:extLst>
      <p:ext uri="{BB962C8B-B14F-4D97-AF65-F5344CB8AC3E}">
        <p14:creationId xmlns:p14="http://schemas.microsoft.com/office/powerpoint/2010/main" val="5182611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0713D7-18B7-77D0-E21D-4D8EA9A27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Peter’s Question About Forgiveness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4DCBA-184F-4296-CBB0-BF5CD906A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Peter thought there was a </a:t>
            </a:r>
            <a:r>
              <a:rPr lang="en-US" b="1" u="sng" dirty="0"/>
              <a:t>limit</a:t>
            </a:r>
            <a:r>
              <a:rPr lang="en-US" dirty="0"/>
              <a:t> to </a:t>
            </a:r>
            <a:br>
              <a:rPr lang="en-US" dirty="0"/>
            </a:br>
            <a:r>
              <a:rPr lang="en-US" dirty="0"/>
              <a:t>forgiving others.</a:t>
            </a:r>
          </a:p>
          <a:p>
            <a:r>
              <a:rPr lang="en-US" dirty="0"/>
              <a:t>Jesus taught that we must </a:t>
            </a:r>
            <a:r>
              <a:rPr lang="en-US" b="1" u="sng" dirty="0"/>
              <a:t>always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forgive others.</a:t>
            </a:r>
          </a:p>
          <a:p>
            <a:r>
              <a:rPr lang="en-US" dirty="0"/>
              <a:t>Jesus illustrated His point with a </a:t>
            </a:r>
            <a:r>
              <a:rPr lang="en-US" b="1" u="sng" dirty="0"/>
              <a:t>parable</a:t>
            </a:r>
            <a:r>
              <a:rPr lang="en-US" dirty="0"/>
              <a:t> about an unforgiving servant.</a:t>
            </a:r>
          </a:p>
        </p:txBody>
      </p:sp>
    </p:spTree>
    <p:extLst>
      <p:ext uri="{BB962C8B-B14F-4D97-AF65-F5344CB8AC3E}">
        <p14:creationId xmlns:p14="http://schemas.microsoft.com/office/powerpoint/2010/main" val="205101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52B6F-766F-945B-4622-F75F1DDC4C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will this kind of grace, mercy, and forgiveness affect a community? </a:t>
            </a:r>
          </a:p>
          <a:p>
            <a:r>
              <a:rPr lang="en-US" dirty="0"/>
              <a:t>Share a time you experienced forgiveness or observed an example.</a:t>
            </a:r>
          </a:p>
        </p:txBody>
      </p:sp>
    </p:spTree>
    <p:extLst>
      <p:ext uri="{BB962C8B-B14F-4D97-AF65-F5344CB8AC3E}">
        <p14:creationId xmlns:p14="http://schemas.microsoft.com/office/powerpoint/2010/main" val="2870682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92979D-F334-8249-9BE9-581ADF39C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9"/>
            <a:ext cx="10264297" cy="2380136"/>
          </a:xfrm>
        </p:spPr>
        <p:txBody>
          <a:bodyPr anchor="ctr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Imagine that you were asked to write a biography of Jesus. </a:t>
            </a:r>
          </a:p>
          <a:p>
            <a:pPr>
              <a:lnSpc>
                <a:spcPct val="110000"/>
              </a:lnSpc>
            </a:pPr>
            <a:r>
              <a:rPr lang="en-US" dirty="0"/>
              <a:t>	What stories would you include? </a:t>
            </a:r>
          </a:p>
          <a:p>
            <a:pPr>
              <a:lnSpc>
                <a:spcPct val="110000"/>
              </a:lnSpc>
            </a:pPr>
            <a:r>
              <a:rPr lang="en-US" dirty="0"/>
              <a:t>	Are there things never mentioned in the Gospels that you 	are curious about?  Why do you think God left these out?</a:t>
            </a:r>
          </a:p>
        </p:txBody>
      </p:sp>
    </p:spTree>
    <p:extLst>
      <p:ext uri="{BB962C8B-B14F-4D97-AF65-F5344CB8AC3E}">
        <p14:creationId xmlns:p14="http://schemas.microsoft.com/office/powerpoint/2010/main" val="30251565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09368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B8299B-099B-9293-B75F-0078FAA440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EB487-F544-CB9A-45C8-CA54C0D061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Teaching in the Temple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E8D6D-7B3A-3E70-0E50-674AF290E2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Mark 11–12</a:t>
            </a:r>
          </a:p>
        </p:txBody>
      </p:sp>
    </p:spTree>
    <p:extLst>
      <p:ext uri="{BB962C8B-B14F-4D97-AF65-F5344CB8AC3E}">
        <p14:creationId xmlns:p14="http://schemas.microsoft.com/office/powerpoint/2010/main" val="2077032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061DEC-BC41-2376-464B-712E821F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Triumphal Entry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80221-30FC-A91F-F0FD-11730503E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11:1–11; Zechariah 9:9</a:t>
            </a:r>
          </a:p>
        </p:txBody>
      </p:sp>
    </p:spTree>
    <p:extLst>
      <p:ext uri="{BB962C8B-B14F-4D97-AF65-F5344CB8AC3E}">
        <p14:creationId xmlns:p14="http://schemas.microsoft.com/office/powerpoint/2010/main" val="28380812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79386-2137-2B20-CA0F-FE6DA24379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does the crowd’s reaction tell you about who they thought Jesus was?</a:t>
            </a:r>
          </a:p>
        </p:txBody>
      </p:sp>
    </p:spTree>
    <p:extLst>
      <p:ext uri="{BB962C8B-B14F-4D97-AF65-F5344CB8AC3E}">
        <p14:creationId xmlns:p14="http://schemas.microsoft.com/office/powerpoint/2010/main" val="11560440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4BEC0B-1850-69B3-2F9F-FB279800B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Remember that Peter rebuked Jesus when He predicted His murder after His arrival in Jerusalem.</a:t>
            </a:r>
          </a:p>
          <a:p>
            <a:r>
              <a:rPr lang="en-US" dirty="0"/>
              <a:t>What do you think Peter and the other disciples thought about the Triumphal Entry?</a:t>
            </a:r>
          </a:p>
        </p:txBody>
      </p:sp>
    </p:spTree>
    <p:extLst>
      <p:ext uri="{BB962C8B-B14F-4D97-AF65-F5344CB8AC3E}">
        <p14:creationId xmlns:p14="http://schemas.microsoft.com/office/powerpoint/2010/main" val="33660578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64FA11-6AE3-869F-E38B-707C2628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Cursed Fig Tree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6550B-7F0C-6E20-4414-226F80431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11:12–14</a:t>
            </a:r>
          </a:p>
        </p:txBody>
      </p:sp>
    </p:spTree>
    <p:extLst>
      <p:ext uri="{BB962C8B-B14F-4D97-AF65-F5344CB8AC3E}">
        <p14:creationId xmlns:p14="http://schemas.microsoft.com/office/powerpoint/2010/main" val="16975892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4CDE-A7D5-F9FE-FBCE-776E44F1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Clearing of the Temple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564D4-C956-CF7E-DD1E-6B2AEEBD8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79629" cy="4351338"/>
          </a:xfrm>
        </p:spPr>
        <p:txBody>
          <a:bodyPr/>
          <a:lstStyle/>
          <a:p>
            <a:r>
              <a:rPr lang="en-US" dirty="0"/>
              <a:t>Jesus expressed His </a:t>
            </a:r>
            <a:r>
              <a:rPr lang="en-US" b="1" u="sng" dirty="0"/>
              <a:t>anger</a:t>
            </a:r>
            <a:r>
              <a:rPr lang="en-US" dirty="0"/>
              <a:t> toward corruption.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84F4F-3277-5DE7-BCD8-A6730489A4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Why was Jesus so upset by the sellers and money changers in the Temple if selling sacrifices was not necessarily forbidden in the Law and if it provided a helpful service?</a:t>
            </a:r>
          </a:p>
        </p:txBody>
      </p:sp>
    </p:spTree>
    <p:extLst>
      <p:ext uri="{BB962C8B-B14F-4D97-AF65-F5344CB8AC3E}">
        <p14:creationId xmlns:p14="http://schemas.microsoft.com/office/powerpoint/2010/main" val="28147963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A36F0-9A3B-EC65-48A9-65CE1918A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322C-EFA7-059D-7282-2600EDAA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Clearing of the Temple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0807A-9CD7-717F-4727-2B4A8867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79629" cy="4351338"/>
          </a:xfrm>
        </p:spPr>
        <p:txBody>
          <a:bodyPr/>
          <a:lstStyle/>
          <a:p>
            <a:r>
              <a:rPr lang="en-US" dirty="0"/>
              <a:t>Jesus expressed His </a:t>
            </a:r>
            <a:r>
              <a:rPr lang="en-US" b="1" u="sng" dirty="0"/>
              <a:t>anger</a:t>
            </a:r>
            <a:r>
              <a:rPr lang="en-US" dirty="0"/>
              <a:t> toward corruption.</a:t>
            </a:r>
          </a:p>
          <a:p>
            <a:r>
              <a:rPr lang="en-US" dirty="0"/>
              <a:t>Jesus demonstrated that He was a </a:t>
            </a:r>
            <a:r>
              <a:rPr lang="en-US" b="1" u="sng" dirty="0"/>
              <a:t>prophet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26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C9FB1-6AB3-5389-047A-CF5F212D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Challenge to Jesus’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F1596-FDC6-DF93-9804-9691F8A11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received His </a:t>
            </a:r>
            <a:r>
              <a:rPr lang="en-US" b="1" u="sng" dirty="0"/>
              <a:t>authority</a:t>
            </a:r>
            <a:r>
              <a:rPr lang="en-US" dirty="0"/>
              <a:t> from </a:t>
            </a:r>
            <a:br>
              <a:rPr lang="en-US" dirty="0"/>
            </a:br>
            <a:r>
              <a:rPr lang="en-US" dirty="0"/>
              <a:t>God the Father.</a:t>
            </a:r>
          </a:p>
          <a:p>
            <a:r>
              <a:rPr lang="en-US" dirty="0"/>
              <a:t>Jesus used a parable to illustrate the </a:t>
            </a:r>
            <a:r>
              <a:rPr lang="en-US" b="1" u="sng" dirty="0"/>
              <a:t>unbelief</a:t>
            </a:r>
            <a:r>
              <a:rPr lang="en-US" dirty="0"/>
              <a:t> of the religious leaders.</a:t>
            </a:r>
          </a:p>
        </p:txBody>
      </p:sp>
    </p:spTree>
    <p:extLst>
      <p:ext uri="{BB962C8B-B14F-4D97-AF65-F5344CB8AC3E}">
        <p14:creationId xmlns:p14="http://schemas.microsoft.com/office/powerpoint/2010/main" val="38735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A84A-6BBB-F50E-5530-D8C2DF18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Wrote the Four Gospels?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B4B0-6166-D378-FC3B-681227B9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1118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8B481-7AC1-4462-FD5C-5025D530F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 the parable, who did the two sons represent?</a:t>
            </a:r>
          </a:p>
          <a:p>
            <a:r>
              <a:rPr lang="en-US" dirty="0"/>
              <a:t>How do the two sons illustrate various responses to Jesus’ preaching in the Gospels?</a:t>
            </a:r>
          </a:p>
        </p:txBody>
      </p:sp>
    </p:spTree>
    <p:extLst>
      <p:ext uri="{BB962C8B-B14F-4D97-AF65-F5344CB8AC3E}">
        <p14:creationId xmlns:p14="http://schemas.microsoft.com/office/powerpoint/2010/main" val="20897511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B116CC-6D36-0B11-AF57-77E2C54F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Question about Taxes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8308-38AD-0022-4289-0A7023C73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the Jews pay taxes to </a:t>
            </a:r>
            <a:r>
              <a:rPr lang="en-US" b="1" u="sng" dirty="0"/>
              <a:t>Rome</a:t>
            </a:r>
            <a:r>
              <a:rPr lang="en-US" dirty="0"/>
              <a:t>?</a:t>
            </a:r>
          </a:p>
          <a:p>
            <a:r>
              <a:rPr lang="en-US" dirty="0"/>
              <a:t>Jesus taught the people to pay what they owe to both the government and </a:t>
            </a:r>
            <a:r>
              <a:rPr lang="en-US" b="1" u="sng" dirty="0"/>
              <a:t>God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2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FA9D3-CC7D-48E2-AD59-15E5C08B2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you think it means to render—or give—to God the things that are God’s?</a:t>
            </a:r>
          </a:p>
          <a:p>
            <a:r>
              <a:rPr lang="en-US" dirty="0"/>
              <a:t>Was Jesus only talking about money here?</a:t>
            </a:r>
          </a:p>
        </p:txBody>
      </p:sp>
    </p:spTree>
    <p:extLst>
      <p:ext uri="{BB962C8B-B14F-4D97-AF65-F5344CB8AC3E}">
        <p14:creationId xmlns:p14="http://schemas.microsoft.com/office/powerpoint/2010/main" val="3530959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599C7D-99F3-7D22-A045-4C3F3217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Parable of the Tenants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49718-6893-59D1-5A17-0793FD53F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tenants rejected the vineyard </a:t>
            </a:r>
            <a:br>
              <a:rPr lang="en-US" dirty="0"/>
            </a:br>
            <a:r>
              <a:rPr lang="en-US" dirty="0"/>
              <a:t>owner’s </a:t>
            </a:r>
            <a:r>
              <a:rPr lang="en-US" b="1" u="sng" dirty="0"/>
              <a:t>servants</a:t>
            </a:r>
            <a:r>
              <a:rPr lang="en-US" dirty="0"/>
              <a:t>.</a:t>
            </a:r>
          </a:p>
          <a:p>
            <a:r>
              <a:rPr lang="en-US" dirty="0"/>
              <a:t>The tenants rejected the vineyard </a:t>
            </a:r>
            <a:br>
              <a:rPr lang="en-US" dirty="0"/>
            </a:br>
            <a:r>
              <a:rPr lang="en-US" dirty="0"/>
              <a:t>owner’s </a:t>
            </a:r>
            <a:r>
              <a:rPr lang="en-US" b="1" u="sng" dirty="0"/>
              <a:t>son</a:t>
            </a:r>
            <a:r>
              <a:rPr lang="en-US" dirty="0"/>
              <a:t>.</a:t>
            </a:r>
          </a:p>
          <a:p>
            <a:r>
              <a:rPr lang="en-US" dirty="0"/>
              <a:t>The religious leaders had rejected God’s prophets and </a:t>
            </a:r>
            <a:r>
              <a:rPr lang="en-US" b="1" u="sng" dirty="0"/>
              <a:t>Son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74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702DA-93A1-687C-349C-90BBBE7BE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At the end of the parable, some people in the audience wanted to arrest Jesus. </a:t>
            </a:r>
          </a:p>
          <a:p>
            <a:r>
              <a:rPr lang="en-US" dirty="0"/>
              <a:t>What does this parable teach us about the Jewish leaders who wanted to arrest Jesus?</a:t>
            </a:r>
          </a:p>
        </p:txBody>
      </p:sp>
    </p:spTree>
    <p:extLst>
      <p:ext uri="{BB962C8B-B14F-4D97-AF65-F5344CB8AC3E}">
        <p14:creationId xmlns:p14="http://schemas.microsoft.com/office/powerpoint/2010/main" val="40982393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F6FFE2-FC79-EE82-1DAF-70B9C4D9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Widow’s Offering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679CB-06B2-188B-9B19-BA9D9D89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16205" cy="4351338"/>
          </a:xfrm>
        </p:spPr>
        <p:txBody>
          <a:bodyPr>
            <a:normAutofit/>
          </a:bodyPr>
          <a:lstStyle/>
          <a:p>
            <a:r>
              <a:rPr lang="en-US" sz="3900" dirty="0"/>
              <a:t>A poor widow gave a </a:t>
            </a:r>
            <a:r>
              <a:rPr lang="en-US" sz="3900" b="1" u="sng" dirty="0"/>
              <a:t>small</a:t>
            </a:r>
            <a:r>
              <a:rPr lang="en-US" sz="3900" dirty="0"/>
              <a:t> amount of money to God.</a:t>
            </a:r>
          </a:p>
          <a:p>
            <a:r>
              <a:rPr lang="en-US" sz="3900" dirty="0"/>
              <a:t>The widow’s small gift was </a:t>
            </a:r>
            <a:r>
              <a:rPr lang="en-US" sz="3900" b="1" u="sng" dirty="0"/>
              <a:t>great</a:t>
            </a:r>
            <a:r>
              <a:rPr lang="en-US" sz="3900" dirty="0"/>
              <a:t> in God’s eyes.</a:t>
            </a:r>
          </a:p>
        </p:txBody>
      </p:sp>
    </p:spTree>
    <p:extLst>
      <p:ext uri="{BB962C8B-B14F-4D97-AF65-F5344CB8AC3E}">
        <p14:creationId xmlns:p14="http://schemas.microsoft.com/office/powerpoint/2010/main" val="262105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27A0D-F799-EAA6-6AB9-5C439AE053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How did Jesus’ words about the widow serve as a final condemnation of the religious leaders of His day? </a:t>
            </a:r>
          </a:p>
          <a:p>
            <a:pPr>
              <a:lnSpc>
                <a:spcPct val="120000"/>
              </a:lnSpc>
            </a:pPr>
            <a:r>
              <a:rPr lang="en-US" dirty="0"/>
              <a:t>What important lessons can we learn about the value of our money today?</a:t>
            </a:r>
          </a:p>
        </p:txBody>
      </p:sp>
    </p:spTree>
    <p:extLst>
      <p:ext uri="{BB962C8B-B14F-4D97-AF65-F5344CB8AC3E}">
        <p14:creationId xmlns:p14="http://schemas.microsoft.com/office/powerpoint/2010/main" val="9506488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9710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A7D6C6-77C2-8D0D-E0E0-EBA387C2F5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ELEVEN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085D0-44E2-D9F2-4D61-9DB7A0AD7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Olivet Discourse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80CA3-742E-D9A0-F6B1-85F3FA8BE8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Mark 13</a:t>
            </a:r>
          </a:p>
        </p:txBody>
      </p:sp>
    </p:spTree>
    <p:extLst>
      <p:ext uri="{BB962C8B-B14F-4D97-AF65-F5344CB8AC3E}">
        <p14:creationId xmlns:p14="http://schemas.microsoft.com/office/powerpoint/2010/main" val="370457219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331E5D9-0155-27C4-5757-2696F2536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Prophecy of the Temple’s Destruction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B80159-A96D-E966-3828-E3B51C146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700" dirty="0"/>
              <a:t>Jesus predicted the destruction of the </a:t>
            </a:r>
            <a:r>
              <a:rPr lang="en-US" sz="3700" b="1" u="sng" dirty="0"/>
              <a:t>Temple</a:t>
            </a:r>
            <a:r>
              <a:rPr lang="en-US" sz="37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C18D15-382B-F51A-8086-929CFA804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Does anonymous authorship of the Gospels make them any less true?</a:t>
            </a:r>
          </a:p>
        </p:txBody>
      </p:sp>
    </p:spTree>
    <p:extLst>
      <p:ext uri="{BB962C8B-B14F-4D97-AF65-F5344CB8AC3E}">
        <p14:creationId xmlns:p14="http://schemas.microsoft.com/office/powerpoint/2010/main" val="25695102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A8502-F4F1-7235-4BB9-660BFE1A8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would the original disciples have understood Jesus’ prediction that the Temple would be destroyed?</a:t>
            </a:r>
          </a:p>
        </p:txBody>
      </p:sp>
    </p:spTree>
    <p:extLst>
      <p:ext uri="{BB962C8B-B14F-4D97-AF65-F5344CB8AC3E}">
        <p14:creationId xmlns:p14="http://schemas.microsoft.com/office/powerpoint/2010/main" val="38130953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0E61B-99C0-56DE-E6FA-57969BCE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195F30A-AF7F-7F41-1DCC-12D2CAEB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Prophecy of the Temple’s Destruction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492BA7-C546-2EFC-C3D6-0584497D3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11702" cy="4351338"/>
          </a:xfrm>
        </p:spPr>
        <p:txBody>
          <a:bodyPr>
            <a:normAutofit/>
          </a:bodyPr>
          <a:lstStyle/>
          <a:p>
            <a:r>
              <a:rPr lang="en-US" sz="3700" dirty="0"/>
              <a:t>Jesus predicted the destruction of the </a:t>
            </a:r>
            <a:r>
              <a:rPr lang="en-US" sz="3700" b="1" u="sng" dirty="0"/>
              <a:t>Temple</a:t>
            </a:r>
            <a:r>
              <a:rPr lang="en-US" sz="3700" dirty="0"/>
              <a:t>.</a:t>
            </a:r>
          </a:p>
          <a:p>
            <a:r>
              <a:rPr lang="en-US" sz="3700" dirty="0"/>
              <a:t>Jesus predicted future </a:t>
            </a:r>
            <a:r>
              <a:rPr lang="en-US" sz="3700" b="1" u="sng" dirty="0"/>
              <a:t>suffering</a:t>
            </a:r>
            <a:r>
              <a:rPr lang="en-US" sz="3700" dirty="0"/>
              <a:t> for His disciples.</a:t>
            </a:r>
          </a:p>
        </p:txBody>
      </p:sp>
    </p:spTree>
    <p:extLst>
      <p:ext uri="{BB962C8B-B14F-4D97-AF65-F5344CB8AC3E}">
        <p14:creationId xmlns:p14="http://schemas.microsoft.com/office/powerpoint/2010/main" val="37323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8C5CF-994A-76FA-94C7-5374594294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events people </a:t>
            </a:r>
            <a:r>
              <a:rPr lang="en-US"/>
              <a:t>claim fulfill </a:t>
            </a:r>
            <a:r>
              <a:rPr lang="en-US" dirty="0"/>
              <a:t>prophecy today?</a:t>
            </a:r>
          </a:p>
        </p:txBody>
      </p:sp>
    </p:spTree>
    <p:extLst>
      <p:ext uri="{BB962C8B-B14F-4D97-AF65-F5344CB8AC3E}">
        <p14:creationId xmlns:p14="http://schemas.microsoft.com/office/powerpoint/2010/main" val="396978854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26F03-C8B0-199F-8784-BBB232E06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98C21B1-D36B-E5CD-E45A-58AF54DB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Prophecy of the Temple’s Destruction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FBF5CA-FDCA-3702-FB2B-DECE1EA1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2152" cy="4351338"/>
          </a:xfrm>
        </p:spPr>
        <p:txBody>
          <a:bodyPr>
            <a:normAutofit/>
          </a:bodyPr>
          <a:lstStyle/>
          <a:p>
            <a:r>
              <a:rPr lang="en-US" sz="3700" dirty="0"/>
              <a:t>Jesus predicted the destruction of the </a:t>
            </a:r>
            <a:r>
              <a:rPr lang="en-US" sz="3700" b="1" u="sng" dirty="0"/>
              <a:t>Temple</a:t>
            </a:r>
            <a:r>
              <a:rPr lang="en-US" sz="3700" dirty="0"/>
              <a:t>.</a:t>
            </a:r>
          </a:p>
          <a:p>
            <a:r>
              <a:rPr lang="en-US" sz="3700" dirty="0"/>
              <a:t>Jesus predicted future </a:t>
            </a:r>
            <a:r>
              <a:rPr lang="en-US" sz="3700" b="1" u="sng" dirty="0"/>
              <a:t>suffering</a:t>
            </a:r>
            <a:r>
              <a:rPr lang="en-US" sz="3700" dirty="0"/>
              <a:t> for His disciples.</a:t>
            </a:r>
          </a:p>
          <a:p>
            <a:r>
              <a:rPr lang="en-US" sz="3700" dirty="0"/>
              <a:t>Jesus predicted a </a:t>
            </a:r>
            <a:r>
              <a:rPr lang="en-US" sz="3700" b="1" u="sng" dirty="0"/>
              <a:t>sign</a:t>
            </a:r>
            <a:r>
              <a:rPr lang="en-US" sz="3700" dirty="0"/>
              <a:t> of His approaching return.</a:t>
            </a:r>
          </a:p>
        </p:txBody>
      </p:sp>
    </p:spTree>
    <p:extLst>
      <p:ext uri="{BB962C8B-B14F-4D97-AF65-F5344CB8AC3E}">
        <p14:creationId xmlns:p14="http://schemas.microsoft.com/office/powerpoint/2010/main" val="15101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0CA28-77FC-10C3-FA93-539C425730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events do people associate with the signs of the end of the world? </a:t>
            </a:r>
          </a:p>
          <a:p>
            <a:r>
              <a:rPr lang="en-US" dirty="0"/>
              <a:t>According to Jesus, are these really signs?</a:t>
            </a:r>
          </a:p>
        </p:txBody>
      </p:sp>
    </p:spTree>
    <p:extLst>
      <p:ext uri="{BB962C8B-B14F-4D97-AF65-F5344CB8AC3E}">
        <p14:creationId xmlns:p14="http://schemas.microsoft.com/office/powerpoint/2010/main" val="16972902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940F69-1DF2-3728-36D5-86F12623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Coming of the Son of Man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06CF3-F155-D3E2-5C30-1F799DC9F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13:14–27</a:t>
            </a:r>
          </a:p>
        </p:txBody>
      </p:sp>
    </p:spTree>
    <p:extLst>
      <p:ext uri="{BB962C8B-B14F-4D97-AF65-F5344CB8AC3E}">
        <p14:creationId xmlns:p14="http://schemas.microsoft.com/office/powerpoint/2010/main" val="87087915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BE8D-88A9-8E76-8465-E1643B1A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Encouragement to Stay Alert for</a:t>
            </a:r>
            <a:br>
              <a:rPr lang="en-US" dirty="0"/>
            </a:br>
            <a:r>
              <a:rPr lang="en-US" dirty="0"/>
              <a:t>Christ’s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23683-83A0-8007-82AD-3CCFADCA7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13:33–37</a:t>
            </a:r>
          </a:p>
        </p:txBody>
      </p:sp>
    </p:spTree>
    <p:extLst>
      <p:ext uri="{BB962C8B-B14F-4D97-AF65-F5344CB8AC3E}">
        <p14:creationId xmlns:p14="http://schemas.microsoft.com/office/powerpoint/2010/main" val="380536346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BCBB5-753E-36CD-BA06-2E9BC1352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If it is impossible to know when the Second Coming of Christ will happen, why do people keep trying to calculate the date?</a:t>
            </a:r>
          </a:p>
        </p:txBody>
      </p:sp>
    </p:spTree>
    <p:extLst>
      <p:ext uri="{BB962C8B-B14F-4D97-AF65-F5344CB8AC3E}">
        <p14:creationId xmlns:p14="http://schemas.microsoft.com/office/powerpoint/2010/main" val="22399060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DCB6AE-E49F-10EF-84D0-280EA4EF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Parables about Readiness and Delay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9FD4B-B7F5-4994-7668-4C9356AB6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Wise disciples should be </a:t>
            </a:r>
            <a:r>
              <a:rPr lang="en-US" b="1" u="sng" dirty="0"/>
              <a:t>ready</a:t>
            </a:r>
            <a:r>
              <a:rPr lang="en-US" dirty="0"/>
              <a:t> for Christ </a:t>
            </a:r>
            <a:br>
              <a:rPr lang="en-US" dirty="0"/>
            </a:br>
            <a:r>
              <a:rPr lang="en-US" dirty="0"/>
              <a:t>to return.</a:t>
            </a:r>
          </a:p>
          <a:p>
            <a:r>
              <a:rPr lang="en-US" dirty="0"/>
              <a:t>Wise disciples should be prepared to </a:t>
            </a:r>
            <a:r>
              <a:rPr lang="en-US" b="1" u="sng" dirty="0"/>
              <a:t>wait</a:t>
            </a:r>
            <a:r>
              <a:rPr lang="en-US" dirty="0"/>
              <a:t> for Christ’s return.</a:t>
            </a:r>
          </a:p>
          <a:p>
            <a:r>
              <a:rPr lang="en-US" dirty="0"/>
              <a:t>Wise disciples invest their </a:t>
            </a:r>
            <a:r>
              <a:rPr lang="en-US" b="1" u="sng" dirty="0"/>
              <a:t>resources</a:t>
            </a:r>
            <a:r>
              <a:rPr lang="en-US" dirty="0"/>
              <a:t> while they wait for Christ’s return.</a:t>
            </a:r>
          </a:p>
        </p:txBody>
      </p:sp>
    </p:spTree>
    <p:extLst>
      <p:ext uri="{BB962C8B-B14F-4D97-AF65-F5344CB8AC3E}">
        <p14:creationId xmlns:p14="http://schemas.microsoft.com/office/powerpoint/2010/main" val="162143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D1869-3251-6DFF-5712-4C3186F84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9"/>
            <a:ext cx="10785021" cy="2279718"/>
          </a:xfrm>
        </p:spPr>
        <p:txBody>
          <a:bodyPr>
            <a:normAutofit/>
          </a:bodyPr>
          <a:lstStyle/>
          <a:p>
            <a:r>
              <a:rPr lang="en-US" sz="3800" dirty="0"/>
              <a:t>How can you invest what you have to serve God?</a:t>
            </a:r>
          </a:p>
        </p:txBody>
      </p:sp>
    </p:spTree>
    <p:extLst>
      <p:ext uri="{BB962C8B-B14F-4D97-AF65-F5344CB8AC3E}">
        <p14:creationId xmlns:p14="http://schemas.microsoft.com/office/powerpoint/2010/main" val="3920827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D9BD26-B337-4782-B1A5-964153E8B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Why does it help to know who wrote each of the Gospels?</a:t>
            </a:r>
          </a:p>
        </p:txBody>
      </p:sp>
    </p:spTree>
    <p:extLst>
      <p:ext uri="{BB962C8B-B14F-4D97-AF65-F5344CB8AC3E}">
        <p14:creationId xmlns:p14="http://schemas.microsoft.com/office/powerpoint/2010/main" val="8802182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8930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F6C06-E911-B701-DE0D-AC7483768E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TWELVE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1E7C7-BA69-FE64-1777-BEE14E6965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Crucifixion of Jesus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1398BF-ACC8-DE2A-779B-BA8659729B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Matthew 26–27; Mark 14–15</a:t>
            </a:r>
          </a:p>
        </p:txBody>
      </p:sp>
    </p:spTree>
    <p:extLst>
      <p:ext uri="{BB962C8B-B14F-4D97-AF65-F5344CB8AC3E}">
        <p14:creationId xmlns:p14="http://schemas.microsoft.com/office/powerpoint/2010/main" val="368486183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8FB6C9-4B30-46C3-D5FD-0204074C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Anointing at Bethany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ACB554-9F5F-2F70-5C79-BCE0D15D5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14:3–9</a:t>
            </a:r>
          </a:p>
        </p:txBody>
      </p:sp>
    </p:spTree>
    <p:extLst>
      <p:ext uri="{BB962C8B-B14F-4D97-AF65-F5344CB8AC3E}">
        <p14:creationId xmlns:p14="http://schemas.microsoft.com/office/powerpoint/2010/main" val="18697266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994C-2A09-789C-A834-5D79CCAF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Last Supper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59B3C-2FBD-D896-1758-636618A99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numCol="1"/>
          <a:lstStyle/>
          <a:p>
            <a:pPr marL="0" indent="0">
              <a:buNone/>
            </a:pPr>
            <a:r>
              <a:rPr lang="en-US" i="1" dirty="0"/>
              <a:t>Matthew 26:25; Zechariah 13:7</a:t>
            </a:r>
          </a:p>
        </p:txBody>
      </p:sp>
    </p:spTree>
    <p:extLst>
      <p:ext uri="{BB962C8B-B14F-4D97-AF65-F5344CB8AC3E}">
        <p14:creationId xmlns:p14="http://schemas.microsoft.com/office/powerpoint/2010/main" val="25878324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0AC4E-09C5-50CB-5B4D-F94EB9817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Jesus clearly predicted His own resurrection.</a:t>
            </a:r>
          </a:p>
          <a:p>
            <a:r>
              <a:rPr lang="en-US" dirty="0"/>
              <a:t>How could the disciples not understand what Jesus was saying?</a:t>
            </a:r>
          </a:p>
        </p:txBody>
      </p:sp>
    </p:spTree>
    <p:extLst>
      <p:ext uri="{BB962C8B-B14F-4D97-AF65-F5344CB8AC3E}">
        <p14:creationId xmlns:p14="http://schemas.microsoft.com/office/powerpoint/2010/main" val="87037696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128939-EA78-119C-7D46-4266C9285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Last Supper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0F64A-6272-832E-FCFD-EE06D8117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69178" cy="4351338"/>
          </a:xfrm>
        </p:spPr>
        <p:txBody>
          <a:bodyPr/>
          <a:lstStyle/>
          <a:p>
            <a:r>
              <a:rPr lang="en-US" sz="3800" dirty="0"/>
              <a:t>Jesus observed the Jewish holiday of </a:t>
            </a:r>
            <a:r>
              <a:rPr lang="en-US" sz="3800" b="1" u="sng" dirty="0"/>
              <a:t>Passover</a:t>
            </a:r>
            <a:r>
              <a:rPr lang="en-US" sz="3800" dirty="0"/>
              <a:t>.</a:t>
            </a:r>
          </a:p>
          <a:p>
            <a:r>
              <a:rPr lang="en-US" sz="3800" dirty="0"/>
              <a:t>Christians follow Scripture’s </a:t>
            </a:r>
            <a:r>
              <a:rPr lang="en-US" sz="3800" b="1" u="sng" dirty="0"/>
              <a:t>command</a:t>
            </a:r>
            <a:r>
              <a:rPr lang="en-US" sz="3800" dirty="0"/>
              <a:t> to observe the Lord’s Supper.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7DAE-98D9-A3B0-E0E0-02A72DF9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Arrest at Gethsemane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EF5E6-A0F4-B480-ED95-65EF3B1C8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/>
              <a:t>Mark 14:32–42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7393194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2A2FC-8586-1AB8-356B-2096DCAF4C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Why is it sometimes hardest to pray when prayer is most needed?</a:t>
            </a:r>
          </a:p>
          <a:p>
            <a:r>
              <a:rPr lang="en-US" dirty="0"/>
              <a:t>How does God expect us to pray when we’re too tired or distraught or depressed?</a:t>
            </a:r>
          </a:p>
        </p:txBody>
      </p:sp>
    </p:spTree>
    <p:extLst>
      <p:ext uri="{BB962C8B-B14F-4D97-AF65-F5344CB8AC3E}">
        <p14:creationId xmlns:p14="http://schemas.microsoft.com/office/powerpoint/2010/main" val="286224026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47FC25-1CCC-B55C-0A72-88022A32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Trials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C7E2E-13D4-7B75-FDC9-A611CA28B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14:53–65</a:t>
            </a:r>
          </a:p>
        </p:txBody>
      </p:sp>
    </p:spTree>
    <p:extLst>
      <p:ext uri="{BB962C8B-B14F-4D97-AF65-F5344CB8AC3E}">
        <p14:creationId xmlns:p14="http://schemas.microsoft.com/office/powerpoint/2010/main" val="313890828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63C2-C5B3-B2F5-9E4D-C1F7E2368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Denials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83DC2-D9C6-61DD-79DD-9827985A9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14:68</a:t>
            </a:r>
          </a:p>
        </p:txBody>
      </p:sp>
    </p:spTree>
    <p:extLst>
      <p:ext uri="{BB962C8B-B14F-4D97-AF65-F5344CB8AC3E}">
        <p14:creationId xmlns:p14="http://schemas.microsoft.com/office/powerpoint/2010/main" val="3832587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3DF23-98BB-FC85-F19F-93E9E5F1A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266D-24AB-2F6A-CD6B-117BD0F7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Wrote the Four Gospels?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18FBE-E25F-9AB9-C4DA-AD6F614DA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Gospel of Matthew</a:t>
            </a:r>
          </a:p>
          <a:p>
            <a:r>
              <a:rPr lang="en-US" dirty="0"/>
              <a:t>The Gospel of Mark</a:t>
            </a:r>
          </a:p>
          <a:p>
            <a:r>
              <a:rPr lang="en-US" dirty="0"/>
              <a:t>The Gospel of Luke</a:t>
            </a:r>
          </a:p>
        </p:txBody>
      </p:sp>
    </p:spTree>
    <p:extLst>
      <p:ext uri="{BB962C8B-B14F-4D97-AF65-F5344CB8AC3E}">
        <p14:creationId xmlns:p14="http://schemas.microsoft.com/office/powerpoint/2010/main" val="37301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FB5A1-8E71-ECED-A6F5-F96B145668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How would you evaluate Peter in these stories?</a:t>
            </a:r>
          </a:p>
          <a:p>
            <a:r>
              <a:rPr lang="en-US" dirty="0"/>
              <a:t>Are you ever tempted to hide the fact that you are a Christian?</a:t>
            </a:r>
          </a:p>
        </p:txBody>
      </p:sp>
    </p:spTree>
    <p:extLst>
      <p:ext uri="{BB962C8B-B14F-4D97-AF65-F5344CB8AC3E}">
        <p14:creationId xmlns:p14="http://schemas.microsoft.com/office/powerpoint/2010/main" val="340094000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8035EB-DD0F-6924-745D-5E77340E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Crucifixion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E9A05-5959-7AA9-365D-80656ED79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Roman soldiers </a:t>
            </a:r>
            <a:r>
              <a:rPr lang="en-US" b="1" u="sng" dirty="0"/>
              <a:t>mocked</a:t>
            </a:r>
            <a:r>
              <a:rPr lang="en-US" dirty="0"/>
              <a:t> Jesus.</a:t>
            </a:r>
          </a:p>
          <a:p>
            <a:r>
              <a:rPr lang="en-US" dirty="0"/>
              <a:t>Jesus could not </a:t>
            </a:r>
            <a:r>
              <a:rPr lang="en-US" b="1" u="sng" dirty="0"/>
              <a:t>carry</a:t>
            </a:r>
            <a:r>
              <a:rPr lang="en-US" dirty="0"/>
              <a:t> His own cross.</a:t>
            </a:r>
          </a:p>
          <a:p>
            <a:r>
              <a:rPr lang="en-US" dirty="0"/>
              <a:t>Jesus demonstrated His willingness to suffer and die on the </a:t>
            </a:r>
            <a:r>
              <a:rPr lang="en-US" b="1" u="sng" dirty="0"/>
              <a:t>cross</a:t>
            </a:r>
            <a:r>
              <a:rPr lang="en-US" dirty="0"/>
              <a:t>.</a:t>
            </a:r>
          </a:p>
          <a:p>
            <a:r>
              <a:rPr lang="en-US" dirty="0"/>
              <a:t>Jesus was </a:t>
            </a:r>
            <a:r>
              <a:rPr lang="en-US" b="1" u="sng" dirty="0"/>
              <a:t>crucified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442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C138-385A-9A09-D5D1-9E498469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Crucifixion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2EA65-CADC-0010-0A8C-76E61B45E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people </a:t>
            </a:r>
            <a:r>
              <a:rPr lang="en-US" b="1" u="sng" dirty="0"/>
              <a:t>mocked</a:t>
            </a:r>
            <a:r>
              <a:rPr lang="en-US" dirty="0"/>
              <a:t> Jesus.</a:t>
            </a:r>
          </a:p>
          <a:p>
            <a:r>
              <a:rPr lang="en-US" dirty="0"/>
              <a:t>Two </a:t>
            </a:r>
            <a:r>
              <a:rPr lang="en-US" b="1" u="sng" dirty="0"/>
              <a:t>criminals</a:t>
            </a:r>
            <a:r>
              <a:rPr lang="en-US" dirty="0"/>
              <a:t> were crucified with Jesus.</a:t>
            </a:r>
          </a:p>
          <a:p>
            <a:r>
              <a:rPr lang="en-US" dirty="0"/>
              <a:t>Jesus’ crucifixion was accompanied by three hours of </a:t>
            </a:r>
            <a:r>
              <a:rPr lang="en-US" b="1" u="sng" dirty="0"/>
              <a:t>darkness</a:t>
            </a:r>
            <a:r>
              <a:rPr lang="en-US" dirty="0"/>
              <a:t>.</a:t>
            </a:r>
          </a:p>
          <a:p>
            <a:r>
              <a:rPr lang="en-US" dirty="0"/>
              <a:t>The Temple curtain was torn to show that people now have </a:t>
            </a:r>
            <a:r>
              <a:rPr lang="en-US" b="1" u="sng" dirty="0"/>
              <a:t>access</a:t>
            </a:r>
            <a:r>
              <a:rPr lang="en-US" dirty="0"/>
              <a:t> to God.</a:t>
            </a:r>
          </a:p>
        </p:txBody>
      </p:sp>
    </p:spTree>
    <p:extLst>
      <p:ext uri="{BB962C8B-B14F-4D97-AF65-F5344CB8AC3E}">
        <p14:creationId xmlns:p14="http://schemas.microsoft.com/office/powerpoint/2010/main" val="22254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00CD-5EE7-86A8-FA58-3CB4DF26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Crucifixion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0987-7E09-4E6C-B9F4-0A5BC3A80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breathed His final </a:t>
            </a:r>
            <a:r>
              <a:rPr lang="en-US" b="1" u="sng" dirty="0"/>
              <a:t>breath</a:t>
            </a:r>
            <a:r>
              <a:rPr lang="en-US" dirty="0"/>
              <a:t>.</a:t>
            </a:r>
          </a:p>
          <a:p>
            <a:r>
              <a:rPr lang="en-US" dirty="0"/>
              <a:t>The Son of God </a:t>
            </a:r>
            <a:r>
              <a:rPr lang="en-US" b="1" u="sng" dirty="0"/>
              <a:t>died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963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66605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86D350-BB14-6747-8C60-81EBAAE68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THIRTEEN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2A103-425A-BB27-69C4-260A4D2F91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Resurrection of Jesus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A9589-F40F-FF17-639D-8EB8EADE4E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Matthew 28; Mark 16:1–8; Luke 24; John 20–21</a:t>
            </a:r>
          </a:p>
        </p:txBody>
      </p:sp>
    </p:spTree>
    <p:extLst>
      <p:ext uri="{BB962C8B-B14F-4D97-AF65-F5344CB8AC3E}">
        <p14:creationId xmlns:p14="http://schemas.microsoft.com/office/powerpoint/2010/main" val="100336906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73E278-70C7-05F0-7D45-8B48CC0F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Burial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FFE04-DC4D-D199-DB72-5027C15B3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15:42–47</a:t>
            </a:r>
          </a:p>
        </p:txBody>
      </p:sp>
    </p:spTree>
    <p:extLst>
      <p:ext uri="{BB962C8B-B14F-4D97-AF65-F5344CB8AC3E}">
        <p14:creationId xmlns:p14="http://schemas.microsoft.com/office/powerpoint/2010/main" val="354995663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B706-6C90-D09C-789E-B79E28FF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Resurrection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9665-471B-4E5E-0FD1-FDB7C3E63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Jesus’ followers found an empty </a:t>
            </a:r>
            <a:r>
              <a:rPr lang="en-US" b="1" u="sng" dirty="0"/>
              <a:t>tomb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5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D76DE-B69B-E155-8316-F54462EAF0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do you think God wanted women to be the first witnesses of the resurrection?</a:t>
            </a:r>
          </a:p>
        </p:txBody>
      </p:sp>
    </p:spTree>
    <p:extLst>
      <p:ext uri="{BB962C8B-B14F-4D97-AF65-F5344CB8AC3E}">
        <p14:creationId xmlns:p14="http://schemas.microsoft.com/office/powerpoint/2010/main" val="379920303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A89EF-6FAA-D967-BB4B-2651CF580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0A87E-4A0D-F8A4-6015-F9709387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Resurrection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AB834-4838-D942-1A2A-4D09EF85B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Jesus’ followers found an empty </a:t>
            </a:r>
            <a:r>
              <a:rPr lang="en-US" b="1" u="sng" dirty="0"/>
              <a:t>tomb</a:t>
            </a:r>
            <a:r>
              <a:rPr lang="en-US" dirty="0"/>
              <a:t>.</a:t>
            </a:r>
          </a:p>
          <a:p>
            <a:r>
              <a:rPr lang="en-US" dirty="0"/>
              <a:t>Jesus appeared to His disciples in a </a:t>
            </a:r>
            <a:r>
              <a:rPr lang="en-US" b="1" u="sng" dirty="0"/>
              <a:t>room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177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67A0B-F44E-C897-833F-FE31F6A86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E978D4-119F-8330-73D3-19322AC50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How do you think Luke’s occupation as a physician affected the way he told the story </a:t>
            </a:r>
            <a:br>
              <a:rPr lang="en-US" dirty="0"/>
            </a:br>
            <a:r>
              <a:rPr lang="en-US" dirty="0"/>
              <a:t>of Jesus?</a:t>
            </a:r>
          </a:p>
        </p:txBody>
      </p:sp>
    </p:spTree>
    <p:extLst>
      <p:ext uri="{BB962C8B-B14F-4D97-AF65-F5344CB8AC3E}">
        <p14:creationId xmlns:p14="http://schemas.microsoft.com/office/powerpoint/2010/main" val="370492500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CF263-244B-A7A6-A0A9-1ABF20C4F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3851" y="719139"/>
            <a:ext cx="10709118" cy="2279718"/>
          </a:xfrm>
        </p:spPr>
        <p:txBody>
          <a:bodyPr>
            <a:normAutofit/>
          </a:bodyPr>
          <a:lstStyle/>
          <a:p>
            <a:r>
              <a:rPr lang="en-US" sz="3800" dirty="0"/>
              <a:t>Why do you think Thomas refused to believe Jesus was alive until he touched Jesus’ wounds?</a:t>
            </a:r>
          </a:p>
        </p:txBody>
      </p:sp>
    </p:spTree>
    <p:extLst>
      <p:ext uri="{BB962C8B-B14F-4D97-AF65-F5344CB8AC3E}">
        <p14:creationId xmlns:p14="http://schemas.microsoft.com/office/powerpoint/2010/main" val="94803211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EF0B4-0DD4-9A74-F20F-336FE3DC9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D6ED-93CE-BBE3-C024-900B3997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Resurrection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A974B-8797-1BC7-3292-90A345D79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Jesus’ followers found an empty </a:t>
            </a:r>
            <a:r>
              <a:rPr lang="en-US" b="1" u="sng" dirty="0"/>
              <a:t>tomb</a:t>
            </a:r>
            <a:r>
              <a:rPr lang="en-US" dirty="0"/>
              <a:t>.</a:t>
            </a:r>
          </a:p>
          <a:p>
            <a:r>
              <a:rPr lang="en-US" dirty="0"/>
              <a:t>Jesus appeared to His disciples in a </a:t>
            </a:r>
            <a:r>
              <a:rPr lang="en-US" b="1" u="sng" dirty="0"/>
              <a:t>room</a:t>
            </a:r>
            <a:r>
              <a:rPr lang="en-US" dirty="0"/>
              <a:t>.</a:t>
            </a:r>
          </a:p>
          <a:p>
            <a:r>
              <a:rPr lang="en-US" dirty="0"/>
              <a:t>Jesus appeared to two disciples on the </a:t>
            </a:r>
            <a:r>
              <a:rPr lang="en-US" b="1" u="sng" dirty="0"/>
              <a:t>road</a:t>
            </a:r>
            <a:r>
              <a:rPr lang="en-US" dirty="0"/>
              <a:t> to Emmaus.</a:t>
            </a:r>
          </a:p>
        </p:txBody>
      </p:sp>
    </p:spTree>
    <p:extLst>
      <p:ext uri="{BB962C8B-B14F-4D97-AF65-F5344CB8AC3E}">
        <p14:creationId xmlns:p14="http://schemas.microsoft.com/office/powerpoint/2010/main" val="350177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12850-6303-3E4C-EDB1-8C6774803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Resurrection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25C3E-CDA8-8EC9-48DA-B82B5055D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appeared to His </a:t>
            </a:r>
            <a:r>
              <a:rPr lang="en-US" b="1" u="sng" dirty="0"/>
              <a:t>disciples</a:t>
            </a:r>
            <a:r>
              <a:rPr lang="en-US" dirty="0"/>
              <a:t> at the </a:t>
            </a:r>
            <a:br>
              <a:rPr lang="en-US" dirty="0"/>
            </a:br>
            <a:r>
              <a:rPr lang="en-US" dirty="0"/>
              <a:t>Sea of Galilee.</a:t>
            </a:r>
          </a:p>
          <a:p>
            <a:r>
              <a:rPr lang="en-US" dirty="0"/>
              <a:t>Jesus commissioned His disciples to make more </a:t>
            </a:r>
            <a:r>
              <a:rPr lang="en-US" b="1" u="sng" dirty="0"/>
              <a:t>disciples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3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E5FC9-5149-EF2C-37E1-3E93038AC5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When did you first hear about the Great Commission? </a:t>
            </a:r>
          </a:p>
          <a:p>
            <a:r>
              <a:rPr lang="en-US" dirty="0"/>
              <a:t>Did you understand it fully then, and did you desire to obey it with all your heart?</a:t>
            </a:r>
          </a:p>
          <a:p>
            <a:r>
              <a:rPr lang="en-US" dirty="0"/>
              <a:t>If not, what more have you learned since then, and do you have some commitments to make?</a:t>
            </a:r>
          </a:p>
        </p:txBody>
      </p:sp>
    </p:spTree>
    <p:extLst>
      <p:ext uri="{BB962C8B-B14F-4D97-AF65-F5344CB8AC3E}">
        <p14:creationId xmlns:p14="http://schemas.microsoft.com/office/powerpoint/2010/main" val="403601450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2203A7-F5D8-7C35-4C57-6CD93A30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Ascension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5DB6E-3A71-2500-F446-534F2E2BE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Acts 1:6–11</a:t>
            </a:r>
          </a:p>
        </p:txBody>
      </p:sp>
    </p:spTree>
    <p:extLst>
      <p:ext uri="{BB962C8B-B14F-4D97-AF65-F5344CB8AC3E}">
        <p14:creationId xmlns:p14="http://schemas.microsoft.com/office/powerpoint/2010/main" val="335521838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579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7454F-2F2B-AE32-9260-73520E240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760A-8697-B621-9270-D24253A1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Wrote the Four Gospels?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98C2F-F747-DA6F-39FE-7EF8C3CC4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Gospel of Matthew</a:t>
            </a:r>
          </a:p>
          <a:p>
            <a:r>
              <a:rPr lang="en-US" dirty="0"/>
              <a:t>The Gospel of Mark</a:t>
            </a:r>
          </a:p>
          <a:p>
            <a:r>
              <a:rPr lang="en-US" dirty="0"/>
              <a:t>The Gospel of Luke</a:t>
            </a:r>
          </a:p>
          <a:p>
            <a:r>
              <a:rPr lang="en-US" dirty="0"/>
              <a:t>The Gospel of John</a:t>
            </a:r>
          </a:p>
        </p:txBody>
      </p:sp>
    </p:spTree>
    <p:extLst>
      <p:ext uri="{BB962C8B-B14F-4D97-AF65-F5344CB8AC3E}">
        <p14:creationId xmlns:p14="http://schemas.microsoft.com/office/powerpoint/2010/main" val="31587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620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F6626F-19C0-9F62-60C6-EC91AA14A9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TWO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B5B6A-C657-89B9-78C7-3356F1AF6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Early Life of Jesus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01C0E-F9E3-D83A-897A-214E888ABA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Matthew 1:18–25; Luke 2:1–21</a:t>
            </a:r>
          </a:p>
        </p:txBody>
      </p:sp>
    </p:spTree>
    <p:extLst>
      <p:ext uri="{BB962C8B-B14F-4D97-AF65-F5344CB8AC3E}">
        <p14:creationId xmlns:p14="http://schemas.microsoft.com/office/powerpoint/2010/main" val="97516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045E30-1A80-BF4D-3E5B-EC658B584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2DDAE-7631-7ECF-072E-B5E21A5A00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Are the Gospels?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D7BD0-84C2-2D9F-7AF4-177A311AB6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John 20:30–31</a:t>
            </a:r>
          </a:p>
        </p:txBody>
      </p:sp>
    </p:spTree>
    <p:extLst>
      <p:ext uri="{BB962C8B-B14F-4D97-AF65-F5344CB8AC3E}">
        <p14:creationId xmlns:p14="http://schemas.microsoft.com/office/powerpoint/2010/main" val="3696338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6BA5-4926-63BB-272A-F786373D1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Birth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B89D1-F85F-3A2F-58C8-5A26BCDDF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4557"/>
          </a:xfrm>
        </p:spPr>
        <p:txBody>
          <a:bodyPr>
            <a:normAutofit/>
          </a:bodyPr>
          <a:lstStyle/>
          <a:p>
            <a:r>
              <a:rPr lang="en-US" dirty="0"/>
              <a:t>An angel made two important birth announcements.</a:t>
            </a:r>
          </a:p>
          <a:p>
            <a:pPr lvl="1"/>
            <a:r>
              <a:rPr lang="en-US" dirty="0"/>
              <a:t>An angel announced the birth of </a:t>
            </a:r>
            <a:br>
              <a:rPr lang="en-US" dirty="0"/>
            </a:br>
            <a:r>
              <a:rPr lang="en-US" b="1" u="sng" dirty="0"/>
              <a:t>John the Baptist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An angel announced the birth of </a:t>
            </a:r>
            <a:r>
              <a:rPr lang="en-US" b="1" u="sng" dirty="0"/>
              <a:t>Jesus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038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F9DCD-8C5B-2838-ECBA-A93EB5210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00F68-9BAD-86EE-CB2F-8356E3F3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Birth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5628-4E56-F371-C5A7-D9A6F0312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2519" cy="4351338"/>
          </a:xfrm>
        </p:spPr>
        <p:txBody>
          <a:bodyPr/>
          <a:lstStyle/>
          <a:p>
            <a:r>
              <a:rPr lang="en-US" dirty="0"/>
              <a:t>An angel made two important birth announcements. (</a:t>
            </a:r>
            <a:r>
              <a:rPr lang="en-US" b="1" u="sng" dirty="0"/>
              <a:t>John the Baptist</a:t>
            </a:r>
            <a:r>
              <a:rPr lang="en-US" dirty="0"/>
              <a:t>; </a:t>
            </a:r>
            <a:r>
              <a:rPr lang="en-US" b="1" u="sng" dirty="0"/>
              <a:t>Jesus</a:t>
            </a:r>
            <a:r>
              <a:rPr lang="en-US" dirty="0"/>
              <a:t>)</a:t>
            </a:r>
          </a:p>
          <a:p>
            <a:r>
              <a:rPr lang="en-US" b="1" u="sng" dirty="0"/>
              <a:t>Shepherds</a:t>
            </a:r>
            <a:r>
              <a:rPr lang="en-US" dirty="0"/>
              <a:t> visited Jesus at His birth.</a:t>
            </a:r>
          </a:p>
          <a:p>
            <a:r>
              <a:rPr lang="en-US" dirty="0"/>
              <a:t>Jesus was born in </a:t>
            </a:r>
            <a:r>
              <a:rPr lang="en-US" b="1" u="sng" dirty="0"/>
              <a:t>Bethlehem</a:t>
            </a:r>
            <a:r>
              <a:rPr lang="en-US" dirty="0"/>
              <a:t>.</a:t>
            </a:r>
          </a:p>
          <a:p>
            <a:r>
              <a:rPr lang="en-US" dirty="0"/>
              <a:t>Jesus was born to a </a:t>
            </a:r>
            <a:r>
              <a:rPr lang="en-US" b="1" u="sng" dirty="0"/>
              <a:t>virgin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9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3253-ACA5-6972-79BC-D9222F6F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Infancy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28BE-FB37-9BE4-D7A7-4A456DA9B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Jesus’ parents obeyed God’s </a:t>
            </a:r>
            <a:r>
              <a:rPr lang="en-US" b="1" u="sng" dirty="0"/>
              <a:t>Law</a:t>
            </a:r>
            <a:r>
              <a:rPr lang="en-US" dirty="0"/>
              <a:t>.</a:t>
            </a:r>
          </a:p>
          <a:p>
            <a:r>
              <a:rPr lang="en-US" dirty="0"/>
              <a:t>Two prophecies were made in the </a:t>
            </a:r>
            <a:r>
              <a:rPr lang="en-US" b="1" u="sng" dirty="0"/>
              <a:t>Temple</a:t>
            </a:r>
            <a:r>
              <a:rPr lang="en-US" dirty="0"/>
              <a:t>.</a:t>
            </a:r>
          </a:p>
          <a:p>
            <a:r>
              <a:rPr lang="en-US" dirty="0"/>
              <a:t>The </a:t>
            </a:r>
            <a:r>
              <a:rPr lang="en-US" b="1" u="sng" dirty="0"/>
              <a:t>Magi</a:t>
            </a:r>
            <a:r>
              <a:rPr lang="en-US" dirty="0"/>
              <a:t> visited Jesus.</a:t>
            </a:r>
          </a:p>
          <a:p>
            <a:r>
              <a:rPr lang="en-US" dirty="0"/>
              <a:t>The </a:t>
            </a:r>
            <a:r>
              <a:rPr lang="en-US" b="1" u="sng" dirty="0"/>
              <a:t>Bible</a:t>
            </a:r>
            <a:r>
              <a:rPr lang="en-US" dirty="0"/>
              <a:t> does not say much about the childhood and early life of Jesus.</a:t>
            </a:r>
          </a:p>
        </p:txBody>
      </p:sp>
    </p:spTree>
    <p:extLst>
      <p:ext uri="{BB962C8B-B14F-4D97-AF65-F5344CB8AC3E}">
        <p14:creationId xmlns:p14="http://schemas.microsoft.com/office/powerpoint/2010/main" val="287180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8EFA27-1122-DF19-F294-10B8920DE7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 fontScale="92500" lnSpcReduction="10000"/>
          </a:bodyPr>
          <a:lstStyle/>
          <a:p>
            <a:r>
              <a:rPr lang="en-US" dirty="0"/>
              <a:t>What do you think it means that Jesus grew in these four ways?</a:t>
            </a:r>
          </a:p>
          <a:p>
            <a:r>
              <a:rPr lang="en-US" dirty="0"/>
              <a:t>How do these four areas of growth correspond to our own growth?</a:t>
            </a:r>
          </a:p>
        </p:txBody>
      </p:sp>
    </p:spTree>
    <p:extLst>
      <p:ext uri="{BB962C8B-B14F-4D97-AF65-F5344CB8AC3E}">
        <p14:creationId xmlns:p14="http://schemas.microsoft.com/office/powerpoint/2010/main" val="2159000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9109A1-A47C-96BF-5E37-F35189628B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Why do you think there are not more stories about Jesus as a child?</a:t>
            </a:r>
          </a:p>
        </p:txBody>
      </p:sp>
    </p:spTree>
    <p:extLst>
      <p:ext uri="{BB962C8B-B14F-4D97-AF65-F5344CB8AC3E}">
        <p14:creationId xmlns:p14="http://schemas.microsoft.com/office/powerpoint/2010/main" val="2753382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2B9B2-F559-62C2-E1F2-22A0CF20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792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John’s Preaching and the Baptism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C4BC6-8B56-4395-A52A-BA4BD28A5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John warned of God’s approaching </a:t>
            </a:r>
            <a:r>
              <a:rPr lang="en-US" b="1" u="sng" dirty="0"/>
              <a:t>judgment</a:t>
            </a:r>
            <a:r>
              <a:rPr lang="en-US" dirty="0"/>
              <a:t>.</a:t>
            </a:r>
          </a:p>
          <a:p>
            <a:r>
              <a:rPr lang="en-US" dirty="0"/>
              <a:t>John urged the people of Israel to turn from </a:t>
            </a:r>
            <a:br>
              <a:rPr lang="en-US" dirty="0"/>
            </a:br>
            <a:r>
              <a:rPr lang="en-US" dirty="0"/>
              <a:t>their </a:t>
            </a:r>
            <a:r>
              <a:rPr lang="en-US" b="1" u="sng" dirty="0"/>
              <a:t>sins</a:t>
            </a:r>
            <a:r>
              <a:rPr lang="en-US" dirty="0"/>
              <a:t>.</a:t>
            </a:r>
          </a:p>
          <a:p>
            <a:r>
              <a:rPr lang="en-US" dirty="0"/>
              <a:t>The people were to show their repentance through </a:t>
            </a:r>
            <a:r>
              <a:rPr lang="en-US" b="1" u="sng" dirty="0"/>
              <a:t>baptism</a:t>
            </a:r>
            <a:r>
              <a:rPr lang="en-US" dirty="0"/>
              <a:t>.</a:t>
            </a:r>
          </a:p>
          <a:p>
            <a:r>
              <a:rPr lang="en-US" dirty="0"/>
              <a:t>John proclaimed the coming of the </a:t>
            </a:r>
            <a:r>
              <a:rPr lang="en-US" b="1" u="sng" dirty="0"/>
              <a:t>Messiah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29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9219-2D03-51B4-F8CD-D666618F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Temptation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F0357-0CEB-1AEA-5B08-825EDDDC8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Jesus’ first temptation was to turn stones </a:t>
            </a:r>
            <a:br>
              <a:rPr lang="en-US" dirty="0"/>
            </a:br>
            <a:r>
              <a:rPr lang="en-US" dirty="0"/>
              <a:t>into </a:t>
            </a:r>
            <a:r>
              <a:rPr lang="en-US" b="1" u="sng" dirty="0"/>
              <a:t>bread</a:t>
            </a:r>
            <a:r>
              <a:rPr lang="en-US" dirty="0"/>
              <a:t>.</a:t>
            </a:r>
          </a:p>
          <a:p>
            <a:r>
              <a:rPr lang="en-US" dirty="0"/>
              <a:t>Jesus’ second temptation was to </a:t>
            </a:r>
            <a:r>
              <a:rPr lang="en-US" b="1" u="sng" dirty="0"/>
              <a:t>jump</a:t>
            </a:r>
            <a:r>
              <a:rPr lang="en-US" dirty="0"/>
              <a:t> from the Temple.</a:t>
            </a:r>
          </a:p>
          <a:p>
            <a:r>
              <a:rPr lang="en-US" dirty="0"/>
              <a:t>Jesus’ third temptation was to </a:t>
            </a:r>
            <a:r>
              <a:rPr lang="en-US" b="1" u="sng" dirty="0"/>
              <a:t>bow down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Satan.</a:t>
            </a:r>
          </a:p>
        </p:txBody>
      </p:sp>
    </p:spTree>
    <p:extLst>
      <p:ext uri="{BB962C8B-B14F-4D97-AF65-F5344CB8AC3E}">
        <p14:creationId xmlns:p14="http://schemas.microsoft.com/office/powerpoint/2010/main" val="90469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04B17A-9F14-F125-9C92-83D4E7F6D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How can Jesus’ response to Satan’s temptations serve as a model for our own response to temptations?</a:t>
            </a:r>
          </a:p>
        </p:txBody>
      </p:sp>
    </p:spTree>
    <p:extLst>
      <p:ext uri="{BB962C8B-B14F-4D97-AF65-F5344CB8AC3E}">
        <p14:creationId xmlns:p14="http://schemas.microsoft.com/office/powerpoint/2010/main" val="2132138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441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229478-2AFA-D36C-97A0-03698B27C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AEEFB-0661-9E4C-3C6C-1B381BA8C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Early Ministry of Jesus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2A601-12BC-8700-6D93-FD8939178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Mark 1:14–6:6a</a:t>
            </a:r>
          </a:p>
        </p:txBody>
      </p:sp>
    </p:spTree>
    <p:extLst>
      <p:ext uri="{BB962C8B-B14F-4D97-AF65-F5344CB8AC3E}">
        <p14:creationId xmlns:p14="http://schemas.microsoft.com/office/powerpoint/2010/main" val="1182057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EC8ED-695D-3BEF-0FD3-86E10EDBF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FE585-5370-F23F-9273-F48B8EEA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Gospels?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D13B4-73DA-71AD-2769-20924D9E7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Gospels are </a:t>
            </a:r>
            <a:r>
              <a:rPr lang="en-US" b="1" u="sng" dirty="0"/>
              <a:t>good news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332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B702-F14B-5C6E-6BF8-B56F9634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Beginning of Jesus’ Public Ministry </a:t>
            </a:r>
            <a:br>
              <a:rPr lang="en-US" dirty="0"/>
            </a:br>
            <a:r>
              <a:rPr lang="en-US" dirty="0"/>
              <a:t>in Galilee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0B491-21A9-1C8A-0F5F-1D91238E6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called His first </a:t>
            </a:r>
            <a:r>
              <a:rPr lang="en-US" b="1" u="sng" dirty="0"/>
              <a:t>disciples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02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5DD67A-9D93-8E8D-4812-20D52393FA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 fontScale="77500" lnSpcReduction="20000"/>
          </a:bodyPr>
          <a:lstStyle/>
          <a:p>
            <a:r>
              <a:rPr lang="en-US" dirty="0"/>
              <a:t>Why do you think Jesus chose fishermen as His </a:t>
            </a:r>
            <a:br>
              <a:rPr lang="en-US" dirty="0"/>
            </a:br>
            <a:r>
              <a:rPr lang="en-US" dirty="0"/>
              <a:t>first disciples?</a:t>
            </a:r>
          </a:p>
          <a:p>
            <a:r>
              <a:rPr lang="en-US" dirty="0"/>
              <a:t>Why not choose wealthy or famous people who had a lot of influence in the community and could easily convince many others to join?</a:t>
            </a:r>
          </a:p>
        </p:txBody>
      </p:sp>
    </p:spTree>
    <p:extLst>
      <p:ext uri="{BB962C8B-B14F-4D97-AF65-F5344CB8AC3E}">
        <p14:creationId xmlns:p14="http://schemas.microsoft.com/office/powerpoint/2010/main" val="2356467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1DAC3-A1B6-3DE6-BA3E-FC7A49D8B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18EE7-0F24-FBF2-E31A-7FABAFEF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Beginning of Jesus’ Public Ministry </a:t>
            </a:r>
            <a:br>
              <a:rPr lang="en-US" dirty="0"/>
            </a:br>
            <a:r>
              <a:rPr lang="en-US" dirty="0"/>
              <a:t>in Galilee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DC876-AC6D-3F3A-E4AC-781BD312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called His first </a:t>
            </a:r>
            <a:r>
              <a:rPr lang="en-US" b="1" u="sng" dirty="0"/>
              <a:t>disciples</a:t>
            </a:r>
            <a:r>
              <a:rPr lang="en-US" dirty="0"/>
              <a:t>.</a:t>
            </a:r>
          </a:p>
          <a:p>
            <a:r>
              <a:rPr lang="en-US" dirty="0"/>
              <a:t>Jesus was </a:t>
            </a:r>
            <a:r>
              <a:rPr lang="en-US" b="1" u="sng" dirty="0"/>
              <a:t>rejected</a:t>
            </a:r>
            <a:r>
              <a:rPr lang="en-US" dirty="0"/>
              <a:t> in His hometown.</a:t>
            </a:r>
          </a:p>
        </p:txBody>
      </p:sp>
    </p:spTree>
    <p:extLst>
      <p:ext uri="{BB962C8B-B14F-4D97-AF65-F5344CB8AC3E}">
        <p14:creationId xmlns:p14="http://schemas.microsoft.com/office/powerpoint/2010/main" val="348155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BA12F9-7FDB-5521-9C3A-AB0C33FC7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Why do you think the people in Jesus’ hometown refused to believe in Jesus?</a:t>
            </a:r>
          </a:p>
        </p:txBody>
      </p:sp>
    </p:spTree>
    <p:extLst>
      <p:ext uri="{BB962C8B-B14F-4D97-AF65-F5344CB8AC3E}">
        <p14:creationId xmlns:p14="http://schemas.microsoft.com/office/powerpoint/2010/main" val="1754102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EC42E-1ACE-EDA5-B77B-388DDD91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Activities of Jesus’ Public Ministry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3F9A-C935-4311-F92E-9BF25A4EF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 cast out </a:t>
            </a:r>
            <a:r>
              <a:rPr lang="en-US" b="1" u="sng" dirty="0"/>
              <a:t>demons</a:t>
            </a:r>
            <a:r>
              <a:rPr lang="en-US" dirty="0"/>
              <a:t>.</a:t>
            </a:r>
          </a:p>
          <a:p>
            <a:r>
              <a:rPr lang="en-US" dirty="0"/>
              <a:t>He healed the </a:t>
            </a:r>
            <a:r>
              <a:rPr lang="en-US" b="1" u="sng" dirty="0"/>
              <a:t>sick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733B37-F940-BA1D-9A0F-762F02006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 fontScale="85000" lnSpcReduction="10000"/>
          </a:bodyPr>
          <a:lstStyle/>
          <a:p>
            <a:r>
              <a:rPr lang="en-US" dirty="0"/>
              <a:t>Why do you think Jesus told the evil spirit and the healed leper to be silent? </a:t>
            </a:r>
          </a:p>
          <a:p>
            <a:r>
              <a:rPr lang="en-US" dirty="0"/>
              <a:t>What does this teach us about the need for discernment when to speak and when to be silent?</a:t>
            </a:r>
          </a:p>
        </p:txBody>
      </p:sp>
    </p:spTree>
    <p:extLst>
      <p:ext uri="{BB962C8B-B14F-4D97-AF65-F5344CB8AC3E}">
        <p14:creationId xmlns:p14="http://schemas.microsoft.com/office/powerpoint/2010/main" val="373636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9F62F-1C0D-D3DF-1FA7-3100F0ED7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64EA-E5AA-2B8B-0762-A00E5C89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Activities of Jesus’ Public Ministry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0610-82FE-AB14-A562-07D2AE05F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3"/>
            <a:ext cx="10515600" cy="3573691"/>
          </a:xfrm>
        </p:spPr>
        <p:txBody>
          <a:bodyPr>
            <a:normAutofit/>
          </a:bodyPr>
          <a:lstStyle/>
          <a:p>
            <a:r>
              <a:rPr lang="en-US" dirty="0"/>
              <a:t>He cast out </a:t>
            </a:r>
            <a:r>
              <a:rPr lang="en-US" b="1" u="sng" dirty="0"/>
              <a:t>demons</a:t>
            </a:r>
            <a:r>
              <a:rPr lang="en-US" dirty="0"/>
              <a:t>.</a:t>
            </a:r>
          </a:p>
          <a:p>
            <a:r>
              <a:rPr lang="en-US" dirty="0"/>
              <a:t>He healed the </a:t>
            </a:r>
            <a:r>
              <a:rPr lang="en-US" b="1" u="sng" dirty="0"/>
              <a:t>sick</a:t>
            </a:r>
            <a:r>
              <a:rPr lang="en-US" dirty="0"/>
              <a:t>.</a:t>
            </a:r>
          </a:p>
          <a:p>
            <a:r>
              <a:rPr lang="en-US" dirty="0"/>
              <a:t>He forgave </a:t>
            </a:r>
            <a:r>
              <a:rPr lang="en-US" b="1" u="sng" dirty="0"/>
              <a:t>sin</a:t>
            </a:r>
            <a:r>
              <a:rPr lang="en-US" dirty="0"/>
              <a:t>.</a:t>
            </a:r>
          </a:p>
          <a:p>
            <a:r>
              <a:rPr lang="en-US" dirty="0"/>
              <a:t>He instructed people in the </a:t>
            </a:r>
            <a:r>
              <a:rPr lang="en-US" b="1" u="sng" dirty="0"/>
              <a:t>truth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931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D8A58B-C022-EFCA-B8B4-02B2C384E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 fontScale="77500" lnSpcReduction="20000"/>
          </a:bodyPr>
          <a:lstStyle/>
          <a:p>
            <a:r>
              <a:rPr lang="en-US" dirty="0"/>
              <a:t>Why did Jesus want to challenge false views about </a:t>
            </a:r>
            <a:br>
              <a:rPr lang="en-US" dirty="0"/>
            </a:br>
            <a:r>
              <a:rPr lang="en-US" dirty="0"/>
              <a:t>Sabbath laws?</a:t>
            </a:r>
          </a:p>
          <a:p>
            <a:r>
              <a:rPr lang="en-US" dirty="0"/>
              <a:t>Since few people observe the Sabbath today, what similar danger could we face with rules that go beyond the Bible?</a:t>
            </a:r>
          </a:p>
        </p:txBody>
      </p:sp>
    </p:spTree>
    <p:extLst>
      <p:ext uri="{BB962C8B-B14F-4D97-AF65-F5344CB8AC3E}">
        <p14:creationId xmlns:p14="http://schemas.microsoft.com/office/powerpoint/2010/main" val="4292329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5D3E5-F6AA-7586-7935-42479EA0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88949-3DDB-07B5-F520-D9369332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Activities of Jesus’ Public Ministry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40DC8-E896-3DD9-3F32-040C2A9C5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 instructed people in the </a:t>
            </a:r>
            <a:r>
              <a:rPr lang="en-US" b="1" u="sng" dirty="0"/>
              <a:t>truth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Jesus clarified the </a:t>
            </a:r>
            <a:r>
              <a:rPr lang="en-US" b="1" u="sng" dirty="0"/>
              <a:t>purpose</a:t>
            </a:r>
            <a:r>
              <a:rPr lang="en-US" dirty="0"/>
              <a:t> of the Sabbath.</a:t>
            </a:r>
          </a:p>
          <a:p>
            <a:pPr lvl="1"/>
            <a:r>
              <a:rPr lang="en-US" dirty="0"/>
              <a:t>Jesus </a:t>
            </a:r>
            <a:r>
              <a:rPr lang="en-US" b="1" u="sng" dirty="0"/>
              <a:t>healed</a:t>
            </a:r>
            <a:r>
              <a:rPr lang="en-US" dirty="0"/>
              <a:t> on the Sabbath.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2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11C55-E124-6FBD-5EA5-CC91662D8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Responses to Jesus During His Early Ministry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84155-F252-6BE4-1AFA-4D0879B7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 family members tried to </a:t>
            </a:r>
            <a:r>
              <a:rPr lang="en-US" b="1" u="sng" dirty="0"/>
              <a:t>stop</a:t>
            </a:r>
            <a:r>
              <a:rPr lang="en-US" dirty="0"/>
              <a:t> Him.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2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57C55-80D7-FFC0-DC7C-94F9C2254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213802-EBCA-442F-505E-20DBADC9D3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9"/>
            <a:ext cx="10508089" cy="2394570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Have you ever heard someone announce </a:t>
            </a:r>
            <a:br>
              <a:rPr lang="en-US" dirty="0"/>
            </a:br>
            <a:r>
              <a:rPr lang="en-US" dirty="0"/>
              <a:t>“good news”? What was the good news?</a:t>
            </a:r>
          </a:p>
          <a:p>
            <a:pPr>
              <a:lnSpc>
                <a:spcPct val="100000"/>
              </a:lnSpc>
            </a:pPr>
            <a:r>
              <a:rPr lang="en-US" dirty="0"/>
              <a:t>In what sense are the four Gospels “good news”?</a:t>
            </a:r>
          </a:p>
        </p:txBody>
      </p:sp>
    </p:spTree>
    <p:extLst>
      <p:ext uri="{BB962C8B-B14F-4D97-AF65-F5344CB8AC3E}">
        <p14:creationId xmlns:p14="http://schemas.microsoft.com/office/powerpoint/2010/main" val="242789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B9B925-70EB-6B20-4FCA-A85DDFB7E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Why do you think Jesus’ family was hesitant to believe His message?</a:t>
            </a:r>
          </a:p>
        </p:txBody>
      </p:sp>
    </p:spTree>
    <p:extLst>
      <p:ext uri="{BB962C8B-B14F-4D97-AF65-F5344CB8AC3E}">
        <p14:creationId xmlns:p14="http://schemas.microsoft.com/office/powerpoint/2010/main" val="254577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BD85A-6D75-D4A6-82A7-854EF2C5F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9BD0-1D62-3459-1038-29533EE22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Responses to Jesus During His Early Ministry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788E-CF6F-AF00-34FC-1A55C89A3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 family members tried to </a:t>
            </a:r>
            <a:r>
              <a:rPr lang="en-US" b="1" u="sng" dirty="0"/>
              <a:t>stop</a:t>
            </a:r>
            <a:r>
              <a:rPr lang="en-US" dirty="0"/>
              <a:t> Him.</a:t>
            </a:r>
          </a:p>
          <a:p>
            <a:r>
              <a:rPr lang="en-US" dirty="0"/>
              <a:t>The Pharisees </a:t>
            </a:r>
            <a:r>
              <a:rPr lang="en-US" b="1" u="sng" dirty="0"/>
              <a:t>rejected</a:t>
            </a:r>
            <a:r>
              <a:rPr lang="en-US" dirty="0"/>
              <a:t> Him.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3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590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E3E0B6-34E1-88C8-6F05-176549681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FOUR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61577-F6AC-E2D8-4D19-F5B74A16B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Sermon on the Mount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F2770-C424-DFFD-D79E-444AFA98B6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Matthew 5–7; Luke 6:17–49</a:t>
            </a:r>
          </a:p>
        </p:txBody>
      </p:sp>
    </p:spTree>
    <p:extLst>
      <p:ext uri="{BB962C8B-B14F-4D97-AF65-F5344CB8AC3E}">
        <p14:creationId xmlns:p14="http://schemas.microsoft.com/office/powerpoint/2010/main" val="3622334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6197-BA54-BFB6-1E99-DC4FF0FA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on True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D8C68-F12B-7CBB-B139-B4923E61A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blessed the </a:t>
            </a:r>
            <a:r>
              <a:rPr lang="en-US" b="1" u="sng" dirty="0"/>
              <a:t>poor</a:t>
            </a:r>
            <a:r>
              <a:rPr lang="en-US" dirty="0"/>
              <a:t> in spirit.</a:t>
            </a:r>
          </a:p>
          <a:p>
            <a:r>
              <a:rPr lang="en-US" dirty="0"/>
              <a:t>Jesus blessed those who hunger and thirst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u="sng" dirty="0"/>
              <a:t>righteousness</a:t>
            </a:r>
            <a:r>
              <a:rPr lang="en-US" dirty="0"/>
              <a:t>.</a:t>
            </a:r>
          </a:p>
          <a:p>
            <a:r>
              <a:rPr lang="en-US" dirty="0"/>
              <a:t>Jesus blessed those who are </a:t>
            </a:r>
            <a:r>
              <a:rPr lang="en-US" b="1" u="sng" dirty="0"/>
              <a:t>persecuted</a:t>
            </a:r>
            <a:r>
              <a:rPr lang="en-US" dirty="0"/>
              <a:t> for the sake of righteousness.</a:t>
            </a:r>
          </a:p>
        </p:txBody>
      </p:sp>
    </p:spTree>
    <p:extLst>
      <p:ext uri="{BB962C8B-B14F-4D97-AF65-F5344CB8AC3E}">
        <p14:creationId xmlns:p14="http://schemas.microsoft.com/office/powerpoint/2010/main" val="138432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B5DD36-8DE2-8E3C-59AD-A57114AC4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In what ways does this happy life described </a:t>
            </a:r>
            <a:br>
              <a:rPr lang="en-US" dirty="0"/>
            </a:br>
            <a:r>
              <a:rPr lang="en-US" dirty="0"/>
              <a:t>by Jesus differ from the happiness the </a:t>
            </a:r>
            <a:br>
              <a:rPr lang="en-US" dirty="0"/>
            </a:br>
            <a:r>
              <a:rPr lang="en-US" dirty="0"/>
              <a:t>world seeks?</a:t>
            </a:r>
          </a:p>
        </p:txBody>
      </p:sp>
    </p:spTree>
    <p:extLst>
      <p:ext uri="{BB962C8B-B14F-4D97-AF65-F5344CB8AC3E}">
        <p14:creationId xmlns:p14="http://schemas.microsoft.com/office/powerpoint/2010/main" val="1811463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ABA2E6-0A03-9503-B106-8EDBC7D22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49" y="808039"/>
            <a:ext cx="10748445" cy="2279718"/>
          </a:xfrm>
        </p:spPr>
        <p:txBody>
          <a:bodyPr>
            <a:normAutofit/>
          </a:bodyPr>
          <a:lstStyle/>
          <a:p>
            <a:r>
              <a:rPr lang="en-US" sz="3900" dirty="0"/>
              <a:t>What can you do to help persecuted Christians?</a:t>
            </a:r>
          </a:p>
        </p:txBody>
      </p:sp>
    </p:spTree>
    <p:extLst>
      <p:ext uri="{BB962C8B-B14F-4D97-AF65-F5344CB8AC3E}">
        <p14:creationId xmlns:p14="http://schemas.microsoft.com/office/powerpoint/2010/main" val="435262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D84F8-F103-F11B-6439-34880624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on Anger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97C3A-936D-3D23-AF45-97B1245D2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Matthew 5:21–26</a:t>
            </a:r>
          </a:p>
        </p:txBody>
      </p:sp>
    </p:spTree>
    <p:extLst>
      <p:ext uri="{BB962C8B-B14F-4D97-AF65-F5344CB8AC3E}">
        <p14:creationId xmlns:p14="http://schemas.microsoft.com/office/powerpoint/2010/main" val="1829058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9F86D-2B8F-501D-7EEA-0A882128CE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 fontScale="77500" lnSpcReduction="20000"/>
          </a:bodyPr>
          <a:lstStyle/>
          <a:p>
            <a:r>
              <a:rPr lang="en-US" dirty="0"/>
              <a:t>What are the most common situations where you are tempted to become angry?</a:t>
            </a:r>
          </a:p>
          <a:p>
            <a:r>
              <a:rPr lang="en-US" dirty="0"/>
              <a:t>Do you find anger repulsive, and if not, how can we develop the same revulsion that Jesus had for anger?</a:t>
            </a:r>
          </a:p>
        </p:txBody>
      </p:sp>
    </p:spTree>
    <p:extLst>
      <p:ext uri="{BB962C8B-B14F-4D97-AF65-F5344CB8AC3E}">
        <p14:creationId xmlns:p14="http://schemas.microsoft.com/office/powerpoint/2010/main" val="3918348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2ABAA9-A664-A4B8-7A43-69BB372A44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How can anger prevent us from </a:t>
            </a:r>
            <a:br>
              <a:rPr lang="en-US" dirty="0"/>
            </a:br>
            <a:r>
              <a:rPr lang="en-US" dirty="0"/>
              <a:t>genuine worship?</a:t>
            </a:r>
          </a:p>
        </p:txBody>
      </p:sp>
    </p:spTree>
    <p:extLst>
      <p:ext uri="{BB962C8B-B14F-4D97-AF65-F5344CB8AC3E}">
        <p14:creationId xmlns:p14="http://schemas.microsoft.com/office/powerpoint/2010/main" val="1469925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F1E4F-880A-ACCC-63F1-7C6D3A44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Gospels?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6727-B94F-08D6-2DBA-B739EFAB0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Gospels are </a:t>
            </a:r>
            <a:r>
              <a:rPr lang="en-US" b="1" u="sng" dirty="0"/>
              <a:t>good news</a:t>
            </a:r>
            <a:r>
              <a:rPr lang="en-US" dirty="0"/>
              <a:t>.</a:t>
            </a:r>
          </a:p>
          <a:p>
            <a:r>
              <a:rPr lang="en-US" dirty="0"/>
              <a:t>The Gospels are different from </a:t>
            </a:r>
            <a:br>
              <a:rPr lang="en-US" dirty="0"/>
            </a:br>
            <a:r>
              <a:rPr lang="en-US" dirty="0"/>
              <a:t>modern </a:t>
            </a:r>
            <a:r>
              <a:rPr lang="en-US" b="1" u="sng" dirty="0"/>
              <a:t>biographies</a:t>
            </a:r>
            <a:r>
              <a:rPr lang="en-US" dirty="0"/>
              <a:t>.</a:t>
            </a:r>
          </a:p>
          <a:p>
            <a:r>
              <a:rPr lang="en-US" dirty="0"/>
              <a:t>The Gospels are </a:t>
            </a:r>
            <a:r>
              <a:rPr lang="en-US" b="1" u="sng" dirty="0"/>
              <a:t>historical</a:t>
            </a:r>
            <a:r>
              <a:rPr lang="en-US" dirty="0"/>
              <a:t> documents.</a:t>
            </a:r>
          </a:p>
        </p:txBody>
      </p:sp>
    </p:spTree>
    <p:extLst>
      <p:ext uri="{BB962C8B-B14F-4D97-AF65-F5344CB8AC3E}">
        <p14:creationId xmlns:p14="http://schemas.microsoft.com/office/powerpoint/2010/main" val="38813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CA463-085E-060A-48C6-08B6E729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on Adultery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A9C05-B89F-E9C8-E2F8-A6B7EDA86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Matthew 5:27–30</a:t>
            </a:r>
          </a:p>
        </p:txBody>
      </p:sp>
    </p:spTree>
    <p:extLst>
      <p:ext uri="{BB962C8B-B14F-4D97-AF65-F5344CB8AC3E}">
        <p14:creationId xmlns:p14="http://schemas.microsoft.com/office/powerpoint/2010/main" val="2424874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6AFBBC-851B-E0C7-C9E7-23D68458F2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Obviously, Jesus was not telling His disciples to harm themselves, but how can we “cut off” what causes lust?</a:t>
            </a:r>
          </a:p>
        </p:txBody>
      </p:sp>
    </p:spTree>
    <p:extLst>
      <p:ext uri="{BB962C8B-B14F-4D97-AF65-F5344CB8AC3E}">
        <p14:creationId xmlns:p14="http://schemas.microsoft.com/office/powerpoint/2010/main" val="8018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3C0B-7D37-26A9-6DBD-BC14605D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26608" cy="1325563"/>
          </a:xfrm>
        </p:spPr>
        <p:txBody>
          <a:bodyPr/>
          <a:lstStyle/>
          <a:p>
            <a:r>
              <a:rPr lang="en-US" dirty="0"/>
              <a:t>Teaching on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1DB04-AB8F-F12A-370B-C02454F07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Pray to </a:t>
            </a:r>
            <a:r>
              <a:rPr lang="en-US" b="1" u="sng" dirty="0"/>
              <a:t>worship</a:t>
            </a:r>
            <a:r>
              <a:rPr lang="en-US" dirty="0"/>
              <a:t> God.</a:t>
            </a:r>
          </a:p>
          <a:p>
            <a:r>
              <a:rPr lang="en-US" dirty="0"/>
              <a:t>Pray for God to accomplish His </a:t>
            </a:r>
            <a:r>
              <a:rPr lang="en-US" b="1" u="sng" dirty="0"/>
              <a:t>will</a:t>
            </a:r>
            <a:r>
              <a:rPr lang="en-US" dirty="0"/>
              <a:t>.</a:t>
            </a:r>
          </a:p>
          <a:p>
            <a:r>
              <a:rPr lang="en-US" dirty="0"/>
              <a:t>Pray for God to meet your daily </a:t>
            </a:r>
            <a:r>
              <a:rPr lang="en-US" b="1" u="sng" dirty="0"/>
              <a:t>needs</a:t>
            </a:r>
            <a:r>
              <a:rPr lang="en-US" dirty="0"/>
              <a:t>.</a:t>
            </a:r>
          </a:p>
          <a:p>
            <a:r>
              <a:rPr lang="en-US" dirty="0"/>
              <a:t>Pray for forgiveness of your </a:t>
            </a:r>
            <a:r>
              <a:rPr lang="en-US" b="1" u="sng" dirty="0"/>
              <a:t>sins</a:t>
            </a:r>
            <a:r>
              <a:rPr lang="en-US" dirty="0"/>
              <a:t>.</a:t>
            </a:r>
          </a:p>
          <a:p>
            <a:r>
              <a:rPr lang="en-US" dirty="0"/>
              <a:t>Pray for deliverance from </a:t>
            </a:r>
            <a:r>
              <a:rPr lang="en-US" b="1" u="sng" dirty="0"/>
              <a:t>temptation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35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C3080C-482B-8C14-C684-6F74ABEA4F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Now that we have looked closely at each specific element in the Lord’s Prayer, which elements are weak or missing in your prayer life? </a:t>
            </a:r>
          </a:p>
          <a:p>
            <a:r>
              <a:rPr lang="en-US" dirty="0"/>
              <a:t>What steps can you take to improve your prayers?</a:t>
            </a:r>
          </a:p>
        </p:txBody>
      </p:sp>
    </p:spTree>
    <p:extLst>
      <p:ext uri="{BB962C8B-B14F-4D97-AF65-F5344CB8AC3E}">
        <p14:creationId xmlns:p14="http://schemas.microsoft.com/office/powerpoint/2010/main" val="27918603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84DD-1AE3-57FC-2417-1508E6C3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on Fasting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32403-F199-DB61-3A7D-512A8714E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Matthew 6:16–18</a:t>
            </a:r>
          </a:p>
        </p:txBody>
      </p:sp>
    </p:spTree>
    <p:extLst>
      <p:ext uri="{BB962C8B-B14F-4D97-AF65-F5344CB8AC3E}">
        <p14:creationId xmlns:p14="http://schemas.microsoft.com/office/powerpoint/2010/main" val="3466225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5C12-12EE-FAE3-FFB8-0C49614C3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on Obedience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3EDC4-B71C-0805-5021-ED2C5A045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Matthew 7:24–27</a:t>
            </a:r>
          </a:p>
        </p:txBody>
      </p:sp>
    </p:spTree>
    <p:extLst>
      <p:ext uri="{BB962C8B-B14F-4D97-AF65-F5344CB8AC3E}">
        <p14:creationId xmlns:p14="http://schemas.microsoft.com/office/powerpoint/2010/main" val="1630612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C90BA2-F0FB-A7D3-F769-79D9B413C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different between the actions of the wise builder and the foolish one? </a:t>
            </a:r>
          </a:p>
          <a:p>
            <a:r>
              <a:rPr lang="en-US" dirty="0"/>
              <a:t>What is the foundation that Jesus wants His followers to build their lives upon?</a:t>
            </a:r>
          </a:p>
        </p:txBody>
      </p:sp>
    </p:spTree>
    <p:extLst>
      <p:ext uri="{BB962C8B-B14F-4D97-AF65-F5344CB8AC3E}">
        <p14:creationId xmlns:p14="http://schemas.microsoft.com/office/powerpoint/2010/main" val="1431660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210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FCC526-AD54-20F6-D3A2-C785912F5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FIVE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FDEA8-2E29-6763-DA1B-1D59A56BCC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Parables of Jesus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79521-7573-6B0B-7953-BD62D132E7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11727" y="4424222"/>
            <a:ext cx="7568544" cy="607100"/>
          </a:xfrm>
        </p:spPr>
        <p:txBody>
          <a:bodyPr/>
          <a:lstStyle/>
          <a:p>
            <a:r>
              <a:rPr lang="fi-FI" dirty="0"/>
              <a:t>Matthew 13:1–23, 31–35; Luke 10:25–37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47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80F2-86C5-8E1B-D1D3-C53FCF45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Parable?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F40D5-E666-311D-8266-F04D3A243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81074" cy="4351338"/>
          </a:xfrm>
        </p:spPr>
        <p:txBody>
          <a:bodyPr/>
          <a:lstStyle/>
          <a:p>
            <a:r>
              <a:rPr lang="en-US" dirty="0"/>
              <a:t>Parables are stories that teach spiritual </a:t>
            </a:r>
            <a:r>
              <a:rPr lang="en-US" b="1" u="sng" dirty="0"/>
              <a:t>truth</a:t>
            </a:r>
            <a:r>
              <a:rPr lang="en-US" dirty="0"/>
              <a:t>.</a:t>
            </a:r>
          </a:p>
          <a:p>
            <a:r>
              <a:rPr lang="en-US" dirty="0"/>
              <a:t>Parables are not allegories or </a:t>
            </a:r>
            <a:r>
              <a:rPr lang="en-US" b="1" u="sng" dirty="0"/>
              <a:t>fables</a:t>
            </a:r>
            <a:r>
              <a:rPr lang="en-US" dirty="0"/>
              <a:t>.</a:t>
            </a:r>
          </a:p>
          <a:p>
            <a:r>
              <a:rPr lang="en-US" dirty="0"/>
              <a:t>Parables often contrast </a:t>
            </a:r>
            <a:r>
              <a:rPr lang="en-US" b="1" u="sng" dirty="0"/>
              <a:t>two</a:t>
            </a:r>
            <a:r>
              <a:rPr lang="en-US" dirty="0"/>
              <a:t> characters.</a:t>
            </a:r>
          </a:p>
        </p:txBody>
      </p:sp>
    </p:spTree>
    <p:extLst>
      <p:ext uri="{BB962C8B-B14F-4D97-AF65-F5344CB8AC3E}">
        <p14:creationId xmlns:p14="http://schemas.microsoft.com/office/powerpoint/2010/main" val="37589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01425-2173-CE48-698A-A1E587BCB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383EFE-9886-9F9B-E2D2-2407D5B93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9"/>
            <a:ext cx="10264297" cy="239457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How important is it that the Gospels rely on eyewitnesses?</a:t>
            </a:r>
          </a:p>
          <a:p>
            <a:pPr>
              <a:lnSpc>
                <a:spcPct val="100000"/>
              </a:lnSpc>
            </a:pPr>
            <a:r>
              <a:rPr lang="en-US" dirty="0"/>
              <a:t>Why do reliable sources force the reader to take the Gospels seriously?</a:t>
            </a:r>
          </a:p>
        </p:txBody>
      </p:sp>
    </p:spTree>
    <p:extLst>
      <p:ext uri="{BB962C8B-B14F-4D97-AF65-F5344CB8AC3E}">
        <p14:creationId xmlns:p14="http://schemas.microsoft.com/office/powerpoint/2010/main" val="40564332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5225C-EB71-0F27-85E6-0F23FC38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Parable of the Sower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54F74-A5D5-982E-203E-CE81F8DFF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Matthew 13:19–23</a:t>
            </a:r>
          </a:p>
        </p:txBody>
      </p:sp>
    </p:spTree>
    <p:extLst>
      <p:ext uri="{BB962C8B-B14F-4D97-AF65-F5344CB8AC3E}">
        <p14:creationId xmlns:p14="http://schemas.microsoft.com/office/powerpoint/2010/main" val="27809617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CF2BF5-E96C-302D-F1C7-347BDA1A4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do the four types of soil illustrate why people reject Jesus’ teaching today?</a:t>
            </a:r>
          </a:p>
        </p:txBody>
      </p:sp>
    </p:spTree>
    <p:extLst>
      <p:ext uri="{BB962C8B-B14F-4D97-AF65-F5344CB8AC3E}">
        <p14:creationId xmlns:p14="http://schemas.microsoft.com/office/powerpoint/2010/main" val="16276254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61EA-5CAD-1B77-2C05-A46CCDFD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Parables of Small Beginnings with </a:t>
            </a:r>
            <a:br>
              <a:rPr lang="en-US" dirty="0"/>
            </a:br>
            <a:r>
              <a:rPr lang="en-US" dirty="0"/>
              <a:t>Big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3A228-2838-F177-503D-63FF45C40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compared God’s kingdom to a </a:t>
            </a:r>
            <a:br>
              <a:rPr lang="en-US" dirty="0"/>
            </a:br>
            <a:r>
              <a:rPr lang="en-US" b="1" u="sng" dirty="0"/>
              <a:t>mustard seed</a:t>
            </a:r>
            <a:r>
              <a:rPr lang="en-US" dirty="0"/>
              <a:t>.</a:t>
            </a:r>
          </a:p>
          <a:p>
            <a:r>
              <a:rPr lang="en-US" dirty="0"/>
              <a:t>Jesus compared God’s kingdom to </a:t>
            </a:r>
            <a:r>
              <a:rPr lang="en-US" b="1" u="sng" dirty="0"/>
              <a:t>leaven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11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52E6-F765-6DF6-EC8C-AA5889AFD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Parable of the Good Samaritan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9EA38-885A-C6E3-21A1-631484D7C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214324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F43FF2-3AB8-A6EE-7168-C48B1C0AD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721070"/>
            <a:ext cx="10264297" cy="245365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What are some contemporary examples of being a good neighbor in the same way the Samaritan was a good neighbor?</a:t>
            </a:r>
          </a:p>
          <a:p>
            <a:pPr>
              <a:lnSpc>
                <a:spcPct val="120000"/>
              </a:lnSpc>
            </a:pPr>
            <a:r>
              <a:rPr lang="en-US" dirty="0"/>
              <a:t>Even non-Christians believe in being good neighbors, so how can Christians be good neighbors in a way that is unique to disciples of Jesus?</a:t>
            </a:r>
          </a:p>
        </p:txBody>
      </p:sp>
    </p:spTree>
    <p:extLst>
      <p:ext uri="{BB962C8B-B14F-4D97-AF65-F5344CB8AC3E}">
        <p14:creationId xmlns:p14="http://schemas.microsoft.com/office/powerpoint/2010/main" val="3697528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96FB9-E725-4994-5C48-64589155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Parable of the Prodigal 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AD77E-E46D-C5B4-2229-83158B81E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554788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1C98C6-5FBC-32A3-C8A3-3404E6FD0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Think about this parable from the perspective of the prodigal son.</a:t>
            </a:r>
          </a:p>
          <a:p>
            <a:r>
              <a:rPr lang="en-US" dirty="0"/>
              <a:t>What does the parable teach us about God?</a:t>
            </a:r>
          </a:p>
        </p:txBody>
      </p:sp>
    </p:spTree>
    <p:extLst>
      <p:ext uri="{BB962C8B-B14F-4D97-AF65-F5344CB8AC3E}">
        <p14:creationId xmlns:p14="http://schemas.microsoft.com/office/powerpoint/2010/main" val="21777191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711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0B4A70-0204-EA5B-79DF-4DF99FA520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SIX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43CDF-4A49-0916-17B9-C65455B6DA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Miracles of Jesus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9C5E8-8226-0999-7CE7-C3A8B9810D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Mark 1:32–34; John 20:30–31</a:t>
            </a:r>
          </a:p>
        </p:txBody>
      </p:sp>
    </p:spTree>
    <p:extLst>
      <p:ext uri="{BB962C8B-B14F-4D97-AF65-F5344CB8AC3E}">
        <p14:creationId xmlns:p14="http://schemas.microsoft.com/office/powerpoint/2010/main" val="15978061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43A6-3646-94E5-3994-69BE4D191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Miracle?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57011-8FC1-B6DC-29E6-26098F6FA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Miracles are </a:t>
            </a:r>
            <a:r>
              <a:rPr lang="en-US" b="1" u="sng" dirty="0"/>
              <a:t>supernatural</a:t>
            </a:r>
            <a:r>
              <a:rPr lang="en-US" dirty="0"/>
              <a:t>.</a:t>
            </a:r>
          </a:p>
          <a:p>
            <a:r>
              <a:rPr lang="en-US" dirty="0"/>
              <a:t>Miracles are </a:t>
            </a:r>
            <a:r>
              <a:rPr lang="en-US" b="1" u="sng" dirty="0"/>
              <a:t>revelation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82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4B082-0585-368E-D164-C083B54A1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2523-B688-EF23-1C87-4984A53B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Gospels?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A7995-E20B-C01D-4A7A-2700D7476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Gospels are </a:t>
            </a:r>
            <a:r>
              <a:rPr lang="en-US" b="1" u="sng" dirty="0"/>
              <a:t>good news</a:t>
            </a:r>
            <a:r>
              <a:rPr lang="en-US" dirty="0"/>
              <a:t>.</a:t>
            </a:r>
          </a:p>
          <a:p>
            <a:r>
              <a:rPr lang="en-US" dirty="0"/>
              <a:t>The Gospels are different from </a:t>
            </a:r>
            <a:br>
              <a:rPr lang="en-US" dirty="0"/>
            </a:br>
            <a:r>
              <a:rPr lang="en-US" dirty="0"/>
              <a:t>modern </a:t>
            </a:r>
            <a:r>
              <a:rPr lang="en-US" b="1" u="sng" dirty="0"/>
              <a:t>biographies</a:t>
            </a:r>
            <a:r>
              <a:rPr lang="en-US" dirty="0"/>
              <a:t>.</a:t>
            </a:r>
          </a:p>
          <a:p>
            <a:r>
              <a:rPr lang="en-US" dirty="0"/>
              <a:t>The Gospels are </a:t>
            </a:r>
            <a:r>
              <a:rPr lang="en-US" b="1" u="sng" dirty="0"/>
              <a:t>historical</a:t>
            </a:r>
            <a:r>
              <a:rPr lang="en-US" dirty="0"/>
              <a:t> documents.</a:t>
            </a:r>
          </a:p>
          <a:p>
            <a:r>
              <a:rPr lang="en-US" dirty="0"/>
              <a:t>The Gospels contain the </a:t>
            </a:r>
            <a:r>
              <a:rPr lang="en-US" b="1" u="sng" dirty="0"/>
              <a:t>teaching</a:t>
            </a:r>
            <a:r>
              <a:rPr lang="en-US" dirty="0"/>
              <a:t> of Jesus.</a:t>
            </a:r>
          </a:p>
          <a:p>
            <a:r>
              <a:rPr lang="en-US" dirty="0"/>
              <a:t>The Gospels are </a:t>
            </a:r>
            <a:r>
              <a:rPr lang="en-US" b="1" u="sng" dirty="0"/>
              <a:t>theological</a:t>
            </a:r>
            <a:r>
              <a:rPr lang="en-US" dirty="0"/>
              <a:t> documents.</a:t>
            </a:r>
          </a:p>
        </p:txBody>
      </p:sp>
    </p:spTree>
    <p:extLst>
      <p:ext uri="{BB962C8B-B14F-4D97-AF65-F5344CB8AC3E}">
        <p14:creationId xmlns:p14="http://schemas.microsoft.com/office/powerpoint/2010/main" val="165627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0A156C-1ADE-AD6E-93BA-89C7BE3A8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do you think John the Baptist doubted that Jesus was the Messiah?</a:t>
            </a:r>
          </a:p>
        </p:txBody>
      </p:sp>
    </p:spTree>
    <p:extLst>
      <p:ext uri="{BB962C8B-B14F-4D97-AF65-F5344CB8AC3E}">
        <p14:creationId xmlns:p14="http://schemas.microsoft.com/office/powerpoint/2010/main" val="1481962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FB0E57-7F22-140A-68B0-6950E5D211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9"/>
            <a:ext cx="10340884" cy="2279718"/>
          </a:xfrm>
        </p:spPr>
        <p:txBody>
          <a:bodyPr>
            <a:normAutofit/>
          </a:bodyPr>
          <a:lstStyle/>
          <a:p>
            <a:r>
              <a:rPr lang="en-US" sz="3900" dirty="0"/>
              <a:t>How do we know Jesus wasn’t just performing tricks like a magician or illusionist?</a:t>
            </a:r>
          </a:p>
        </p:txBody>
      </p:sp>
    </p:spTree>
    <p:extLst>
      <p:ext uri="{BB962C8B-B14F-4D97-AF65-F5344CB8AC3E}">
        <p14:creationId xmlns:p14="http://schemas.microsoft.com/office/powerpoint/2010/main" val="30189510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4828-5FEE-EC22-C3AC-5314C2626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Jesus’ Miracles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1027D-4BE9-7C55-FC40-B7E136A51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controlled </a:t>
            </a:r>
            <a:r>
              <a:rPr lang="en-US" b="1" u="sng" dirty="0"/>
              <a:t>nature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567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3FE541-DAE9-75BD-BDC0-2D55FD747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9"/>
            <a:ext cx="10487188" cy="2279718"/>
          </a:xfrm>
        </p:spPr>
        <p:txBody>
          <a:bodyPr>
            <a:normAutofit/>
          </a:bodyPr>
          <a:lstStyle/>
          <a:p>
            <a:r>
              <a:rPr lang="en-US" sz="3800" dirty="0"/>
              <a:t>Why do you think the disciples had difficulty grasping the full significance of Jesus’ miracles?</a:t>
            </a:r>
          </a:p>
        </p:txBody>
      </p:sp>
    </p:spTree>
    <p:extLst>
      <p:ext uri="{BB962C8B-B14F-4D97-AF65-F5344CB8AC3E}">
        <p14:creationId xmlns:p14="http://schemas.microsoft.com/office/powerpoint/2010/main" val="4196883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2EDF8-CF23-D208-7505-98B9B73D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052E-BD4A-5C2A-BFE2-914DA49B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Jesus’ Miracles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E76CC-F298-D0BF-E349-EEE5BF4F1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 controlled </a:t>
            </a:r>
            <a:r>
              <a:rPr lang="en-US" b="1" u="sng" dirty="0"/>
              <a:t>nature</a:t>
            </a:r>
            <a:r>
              <a:rPr lang="en-US" dirty="0"/>
              <a:t>.</a:t>
            </a:r>
          </a:p>
          <a:p>
            <a:r>
              <a:rPr lang="en-US" dirty="0"/>
              <a:t>Jesus </a:t>
            </a:r>
            <a:r>
              <a:rPr lang="en-US" b="1" u="sng" dirty="0"/>
              <a:t>healed</a:t>
            </a:r>
            <a:r>
              <a:rPr lang="en-US" dirty="0"/>
              <a:t> people.</a:t>
            </a:r>
          </a:p>
          <a:p>
            <a:r>
              <a:rPr lang="en-US" dirty="0"/>
              <a:t>Jesus brought the dead back to </a:t>
            </a:r>
            <a:r>
              <a:rPr lang="en-US" b="1" u="sng" dirty="0"/>
              <a:t>life</a:t>
            </a:r>
            <a:r>
              <a:rPr lang="en-US" dirty="0"/>
              <a:t>.</a:t>
            </a:r>
          </a:p>
          <a:p>
            <a:r>
              <a:rPr lang="en-US" dirty="0"/>
              <a:t>Jesus cast out </a:t>
            </a:r>
            <a:r>
              <a:rPr lang="en-US" b="1" u="sng" dirty="0"/>
              <a:t>demons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049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FF8B20-EFA7-77BB-E438-051275663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do you think there were so many demon-possessed people in Jesus’ time?</a:t>
            </a:r>
          </a:p>
        </p:txBody>
      </p:sp>
    </p:spTree>
    <p:extLst>
      <p:ext uri="{BB962C8B-B14F-4D97-AF65-F5344CB8AC3E}">
        <p14:creationId xmlns:p14="http://schemas.microsoft.com/office/powerpoint/2010/main" val="8142459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53208-A34D-8CC5-30C8-91AED756F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66E92-2886-1FDC-233C-3E7E1D917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Jesus’ Miracles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4883E-CEBA-C5B1-6F85-9857E73DB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controlled </a:t>
            </a:r>
            <a:r>
              <a:rPr lang="en-US" b="1" u="sng" dirty="0"/>
              <a:t>nature</a:t>
            </a:r>
            <a:r>
              <a:rPr lang="en-US" dirty="0"/>
              <a:t>.</a:t>
            </a:r>
          </a:p>
          <a:p>
            <a:r>
              <a:rPr lang="en-US" dirty="0"/>
              <a:t>Jesus </a:t>
            </a:r>
            <a:r>
              <a:rPr lang="en-US" b="1" u="sng" dirty="0"/>
              <a:t>healed</a:t>
            </a:r>
            <a:r>
              <a:rPr lang="en-US" dirty="0"/>
              <a:t> people.</a:t>
            </a:r>
          </a:p>
          <a:p>
            <a:r>
              <a:rPr lang="en-US" dirty="0"/>
              <a:t>Jesus brought the dead back to </a:t>
            </a:r>
            <a:r>
              <a:rPr lang="en-US" b="1" u="sng" dirty="0"/>
              <a:t>life</a:t>
            </a:r>
            <a:r>
              <a:rPr lang="en-US" dirty="0"/>
              <a:t>.</a:t>
            </a:r>
          </a:p>
          <a:p>
            <a:r>
              <a:rPr lang="en-US" dirty="0"/>
              <a:t>Jesus cast out </a:t>
            </a:r>
            <a:r>
              <a:rPr lang="en-US" b="1" u="sng" dirty="0"/>
              <a:t>demons</a:t>
            </a:r>
            <a:r>
              <a:rPr lang="en-US" dirty="0"/>
              <a:t>.</a:t>
            </a:r>
          </a:p>
          <a:p>
            <a:r>
              <a:rPr lang="en-US" dirty="0"/>
              <a:t>Jesus performed miracles with </a:t>
            </a:r>
            <a:br>
              <a:rPr lang="en-US" dirty="0"/>
            </a:br>
            <a:r>
              <a:rPr lang="en-US" b="1" u="sng" dirty="0"/>
              <a:t>symbolic</a:t>
            </a:r>
            <a:r>
              <a:rPr lang="en-US" dirty="0"/>
              <a:t> meanings.</a:t>
            </a:r>
          </a:p>
        </p:txBody>
      </p:sp>
    </p:spTree>
    <p:extLst>
      <p:ext uri="{BB962C8B-B14F-4D97-AF65-F5344CB8AC3E}">
        <p14:creationId xmlns:p14="http://schemas.microsoft.com/office/powerpoint/2010/main" val="31718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385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CBB4D2-6E20-00A9-051A-D19D91FAD8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SEVEN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D79C5-74C9-724B-F7CC-26C181A2F6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Ministry in Galilee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EF928-41A5-DFFA-A274-53B1F418A7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Matthew 10:5–15; Mark 6:6b–8:38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037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7B8F-751F-738D-271C-7AC53D1A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Mission of the Twelve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2819-6322-411F-5D09-EB02760A9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disciples went to the people of </a:t>
            </a:r>
            <a:r>
              <a:rPr lang="en-US" b="1" u="sng" dirty="0"/>
              <a:t>Israel</a:t>
            </a:r>
            <a:r>
              <a:rPr lang="en-US" dirty="0"/>
              <a:t>.</a:t>
            </a:r>
          </a:p>
          <a:p>
            <a:r>
              <a:rPr lang="en-US" dirty="0"/>
              <a:t>The disciples preached about the </a:t>
            </a:r>
            <a:br>
              <a:rPr lang="en-US" dirty="0"/>
            </a:br>
            <a:r>
              <a:rPr lang="en-US" dirty="0"/>
              <a:t>coming </a:t>
            </a:r>
            <a:r>
              <a:rPr lang="en-US" b="1" u="sng" dirty="0"/>
              <a:t>kingdom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5E3F3-C3C9-7DF9-D332-E9D2A59F1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F408-5416-2540-E13B-B7FC072F1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Four Gospels?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E071F-2228-3779-59C9-57C0CED2F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Gospel tells part of the same </a:t>
            </a:r>
            <a:br>
              <a:rPr lang="en-US" dirty="0"/>
            </a:br>
            <a:r>
              <a:rPr lang="en-US" dirty="0"/>
              <a:t>overall </a:t>
            </a:r>
            <a:r>
              <a:rPr lang="en-US" b="1" u="sng" dirty="0"/>
              <a:t>story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9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B35A5-5CD8-09DE-AB4A-A5BB98F9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Fed 5,000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15F52-B40E-5E93-EF6F-21863C462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222312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BFF2-FE39-42F8-C06F-46FE030F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Pharisees Opposed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8D5EC-8B8D-A4C3-B87F-11F7F6FEE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7:1–2</a:t>
            </a:r>
          </a:p>
        </p:txBody>
      </p:sp>
    </p:spTree>
    <p:extLst>
      <p:ext uri="{BB962C8B-B14F-4D97-AF65-F5344CB8AC3E}">
        <p14:creationId xmlns:p14="http://schemas.microsoft.com/office/powerpoint/2010/main" val="39530772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A389-2AAA-80CB-73B2-E8B3DCDA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Healed People of Great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FA469-5D7F-9B06-6DDA-07F520BE2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25763" cy="4351338"/>
          </a:xfrm>
        </p:spPr>
        <p:txBody>
          <a:bodyPr/>
          <a:lstStyle/>
          <a:p>
            <a:r>
              <a:rPr lang="en-US" dirty="0"/>
              <a:t>Jesus healed a Gentile woman’s </a:t>
            </a:r>
            <a:r>
              <a:rPr lang="en-US" b="1" u="sng" dirty="0"/>
              <a:t>daughter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5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E2EE64-304D-F19B-FC18-D6EAEA60AA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you think Jesus was rude when He called the woman’s daughter a little dog?</a:t>
            </a:r>
          </a:p>
        </p:txBody>
      </p:sp>
    </p:spTree>
    <p:extLst>
      <p:ext uri="{BB962C8B-B14F-4D97-AF65-F5344CB8AC3E}">
        <p14:creationId xmlns:p14="http://schemas.microsoft.com/office/powerpoint/2010/main" val="15232920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5ED38-2038-C0CE-D39E-324801498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A870-E6A3-FDC3-59FE-D38401D9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Healed People of Great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37B4-17BC-1AF0-2A91-9AF5BF57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04863" cy="4351338"/>
          </a:xfrm>
        </p:spPr>
        <p:txBody>
          <a:bodyPr/>
          <a:lstStyle/>
          <a:p>
            <a:r>
              <a:rPr lang="en-US" dirty="0"/>
              <a:t>Jesus healed a Gentile woman’s </a:t>
            </a:r>
            <a:r>
              <a:rPr lang="en-US" b="1" u="sng" dirty="0"/>
              <a:t>daughter</a:t>
            </a:r>
            <a:r>
              <a:rPr lang="en-US" dirty="0"/>
              <a:t>.</a:t>
            </a:r>
          </a:p>
          <a:p>
            <a:r>
              <a:rPr lang="en-US" dirty="0"/>
              <a:t>Jesus healed a </a:t>
            </a:r>
            <a:r>
              <a:rPr lang="en-US" b="1" u="sng" dirty="0"/>
              <a:t>deaf</a:t>
            </a:r>
            <a:r>
              <a:rPr lang="en-US" dirty="0"/>
              <a:t> and </a:t>
            </a:r>
            <a:r>
              <a:rPr lang="en-US" b="1" u="sng" dirty="0"/>
              <a:t>mute</a:t>
            </a:r>
            <a:r>
              <a:rPr lang="en-US" dirty="0"/>
              <a:t> man.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FE792-E2BA-85B2-DEF0-EFD684B9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674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Peter Confessed That Jesus Is the Messiah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C0A58-255E-2E3D-B497-1EB69EB33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Mark 8:27–30</a:t>
            </a:r>
          </a:p>
        </p:txBody>
      </p:sp>
    </p:spTree>
    <p:extLst>
      <p:ext uri="{BB962C8B-B14F-4D97-AF65-F5344CB8AC3E}">
        <p14:creationId xmlns:p14="http://schemas.microsoft.com/office/powerpoint/2010/main" val="4307277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CF4188-F44B-A0C6-D5B3-04874C70C3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Do you remember the first time you learned that Jesus was the “Messiah”? How much did you understand about its meaning?</a:t>
            </a:r>
          </a:p>
          <a:p>
            <a:r>
              <a:rPr lang="en-US" sz="2800" dirty="0"/>
              <a:t>As you have learned more about the term, how has it changed your view of Jesus and your desire to live for Him and to tell others about Him?</a:t>
            </a:r>
          </a:p>
        </p:txBody>
      </p:sp>
    </p:spTree>
    <p:extLst>
      <p:ext uri="{BB962C8B-B14F-4D97-AF65-F5344CB8AC3E}">
        <p14:creationId xmlns:p14="http://schemas.microsoft.com/office/powerpoint/2010/main" val="21316338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F8932E-9BE9-279F-4135-7D44C612F6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Why do you think Peter thought He should rebuke Jesus?</a:t>
            </a:r>
          </a:p>
          <a:p>
            <a:r>
              <a:rPr lang="en-US" dirty="0"/>
              <a:t>Why would the idea of the crucified Messiah be shocking to Peter and the other disciples?</a:t>
            </a:r>
          </a:p>
          <a:p>
            <a:r>
              <a:rPr lang="en-US" dirty="0"/>
              <a:t>Have you ever questioned something difficult in the Bible? How should you deal with your questions about God and His ways?</a:t>
            </a:r>
          </a:p>
        </p:txBody>
      </p:sp>
    </p:spTree>
    <p:extLst>
      <p:ext uri="{BB962C8B-B14F-4D97-AF65-F5344CB8AC3E}">
        <p14:creationId xmlns:p14="http://schemas.microsoft.com/office/powerpoint/2010/main" val="7080198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704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867BD8-4DD1-A316-B1AB-17148BEB2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EIGHT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6CCAD-96DA-AC89-ADF1-6589E96A09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Traveling Toward Jerusalem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FA0A8-3226-F722-9491-470DA476E2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Mark 9:1–10:52</a:t>
            </a:r>
          </a:p>
        </p:txBody>
      </p:sp>
    </p:spTree>
    <p:extLst>
      <p:ext uri="{BB962C8B-B14F-4D97-AF65-F5344CB8AC3E}">
        <p14:creationId xmlns:p14="http://schemas.microsoft.com/office/powerpoint/2010/main" val="36000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EA2A6-A594-98F5-B1FB-A63DE6052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0F9353-AAC9-5B2A-04AB-53CFBA604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/>
              <a:t>Why do you think God revealed Jesus’ life in multiple books rather than just one?</a:t>
            </a:r>
          </a:p>
        </p:txBody>
      </p:sp>
    </p:spTree>
    <p:extLst>
      <p:ext uri="{BB962C8B-B14F-4D97-AF65-F5344CB8AC3E}">
        <p14:creationId xmlns:p14="http://schemas.microsoft.com/office/powerpoint/2010/main" val="20770118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3376E2-8C0E-94F3-ECF0-09B86095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Transfiguration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76BDA-D075-EA2D-7B3B-FB7847236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 spoke from </a:t>
            </a:r>
            <a:r>
              <a:rPr lang="en-US" b="1" u="sng" dirty="0"/>
              <a:t>heaven</a:t>
            </a:r>
            <a:r>
              <a:rPr lang="en-US" dirty="0"/>
              <a:t>.</a:t>
            </a:r>
          </a:p>
          <a:p>
            <a:r>
              <a:rPr lang="en-US" dirty="0"/>
              <a:t>Jesus predicted His </a:t>
            </a:r>
            <a:r>
              <a:rPr lang="en-US" b="1" u="sng" dirty="0"/>
              <a:t>resurrection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78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CD932-DC33-EDFB-B4CC-16DF39FB5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do you think Jesus told His disciples not to discuss the transfiguration?</a:t>
            </a:r>
          </a:p>
        </p:txBody>
      </p:sp>
    </p:spTree>
    <p:extLst>
      <p:ext uri="{BB962C8B-B14F-4D97-AF65-F5344CB8AC3E}">
        <p14:creationId xmlns:p14="http://schemas.microsoft.com/office/powerpoint/2010/main" val="25868044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E038D3-45D8-5EE8-CD58-659E17ACA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Demon-Possessed Boy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7FB7C-CEBD-5469-B1F4-07A66321E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37717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4FD3A-893C-B6DB-1F8B-1CDEF03C28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9"/>
            <a:ext cx="10523764" cy="2279718"/>
          </a:xfrm>
        </p:spPr>
        <p:txBody>
          <a:bodyPr>
            <a:normAutofit/>
          </a:bodyPr>
          <a:lstStyle/>
          <a:p>
            <a:r>
              <a:rPr lang="en-US" sz="3700" dirty="0"/>
              <a:t>Do you think the boy’s father believed Jesus could cast out the demon, or did he have doubts?</a:t>
            </a:r>
          </a:p>
        </p:txBody>
      </p:sp>
    </p:spTree>
    <p:extLst>
      <p:ext uri="{BB962C8B-B14F-4D97-AF65-F5344CB8AC3E}">
        <p14:creationId xmlns:p14="http://schemas.microsoft.com/office/powerpoint/2010/main" val="32190240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09A9A9-1B13-D2E7-AD90-F36D779F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Rich Young Man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333CA-4DDC-878C-ED08-427B4BF13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rich man asked Jesus how to obtain </a:t>
            </a:r>
            <a:r>
              <a:rPr lang="en-US" b="1" u="sng" dirty="0"/>
              <a:t>eternal life</a:t>
            </a:r>
            <a:r>
              <a:rPr lang="en-US" dirty="0"/>
              <a:t>.</a:t>
            </a:r>
          </a:p>
          <a:p>
            <a:r>
              <a:rPr lang="en-US" dirty="0"/>
              <a:t>The rich man did not like Jesus’ </a:t>
            </a:r>
            <a:r>
              <a:rPr lang="en-US" b="1" u="sng" dirty="0"/>
              <a:t>answer</a:t>
            </a:r>
            <a:r>
              <a:rPr lang="en-US" dirty="0"/>
              <a:t>.</a:t>
            </a:r>
          </a:p>
          <a:p>
            <a:r>
              <a:rPr lang="en-US" dirty="0"/>
              <a:t>Jesus demanded that His disciples put </a:t>
            </a:r>
            <a:br>
              <a:rPr lang="en-US" dirty="0"/>
            </a:br>
            <a:r>
              <a:rPr lang="en-US" dirty="0"/>
              <a:t>Him </a:t>
            </a:r>
            <a:r>
              <a:rPr lang="en-US" b="1" u="sng" dirty="0"/>
              <a:t>first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58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9C3AC-2F8D-28AC-66A4-985437432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do you think the rich man asked Jesus this question?</a:t>
            </a:r>
          </a:p>
        </p:txBody>
      </p:sp>
    </p:spTree>
    <p:extLst>
      <p:ext uri="{BB962C8B-B14F-4D97-AF65-F5344CB8AC3E}">
        <p14:creationId xmlns:p14="http://schemas.microsoft.com/office/powerpoint/2010/main" val="34406987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1B540A-7CA0-E60A-8660-F1F06257D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you think the rich man was as righteous as he thought?</a:t>
            </a:r>
          </a:p>
        </p:txBody>
      </p:sp>
    </p:spTree>
    <p:extLst>
      <p:ext uri="{BB962C8B-B14F-4D97-AF65-F5344CB8AC3E}">
        <p14:creationId xmlns:p14="http://schemas.microsoft.com/office/powerpoint/2010/main" val="41176410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77DDBE-321E-A124-7E49-4868411D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Request of James and John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6BA4-CA63-FEDE-5EAE-DE8BD0918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James and John asked for a special position of </a:t>
            </a:r>
            <a:r>
              <a:rPr lang="en-US" b="1" u="sng" dirty="0"/>
              <a:t>honor</a:t>
            </a:r>
            <a:r>
              <a:rPr lang="en-US" dirty="0"/>
              <a:t> in God’s kingdom.</a:t>
            </a:r>
          </a:p>
          <a:p>
            <a:r>
              <a:rPr lang="en-US" dirty="0"/>
              <a:t>James and John did not understand that Jesus was about to </a:t>
            </a:r>
            <a:r>
              <a:rPr lang="en-US" b="1" u="sng" dirty="0"/>
              <a:t>suffer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0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8856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E1011-15BA-1357-C27F-7D9868420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9EB76-75B6-497D-3D6A-FC487309F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Lessons on Discipleship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7B615-A64B-4E33-BF9C-CA4BEDA744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Matthew 18:1–17; Mark 9–10</a:t>
            </a:r>
          </a:p>
        </p:txBody>
      </p:sp>
    </p:spTree>
    <p:extLst>
      <p:ext uri="{BB962C8B-B14F-4D97-AF65-F5344CB8AC3E}">
        <p14:creationId xmlns:p14="http://schemas.microsoft.com/office/powerpoint/2010/main" val="3451424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3077</Words>
  <Application>Microsoft Office PowerPoint</Application>
  <PresentationFormat>Widescreen</PresentationFormat>
  <Paragraphs>366</Paragraphs>
  <Slides>165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67" baseType="lpstr">
      <vt:lpstr>Arial</vt:lpstr>
      <vt:lpstr>Office Theme</vt:lpstr>
      <vt:lpstr>PowerPoint Presentation</vt:lpstr>
      <vt:lpstr>PowerPoint Presentation</vt:lpstr>
      <vt:lpstr>What Are the Gospels?</vt:lpstr>
      <vt:lpstr>PowerPoint Presentation</vt:lpstr>
      <vt:lpstr>What Are the Gospels?</vt:lpstr>
      <vt:lpstr>PowerPoint Presentation</vt:lpstr>
      <vt:lpstr>What Are the Gospels?</vt:lpstr>
      <vt:lpstr>Why Four Gospels?</vt:lpstr>
      <vt:lpstr>PowerPoint Presentation</vt:lpstr>
      <vt:lpstr>Why Four Gospels?</vt:lpstr>
      <vt:lpstr>PowerPoint Presentation</vt:lpstr>
      <vt:lpstr>Who Wrote the Four Gospels?</vt:lpstr>
      <vt:lpstr>PowerPoint Presentation</vt:lpstr>
      <vt:lpstr>PowerPoint Presentation</vt:lpstr>
      <vt:lpstr>Who Wrote the Four Gospels?</vt:lpstr>
      <vt:lpstr>PowerPoint Presentation</vt:lpstr>
      <vt:lpstr>Who Wrote the Four Gospels?</vt:lpstr>
      <vt:lpstr>PowerPoint Presentation</vt:lpstr>
      <vt:lpstr>PowerPoint Presentation</vt:lpstr>
      <vt:lpstr>The Birth of Jesus</vt:lpstr>
      <vt:lpstr>The Birth of Jesus</vt:lpstr>
      <vt:lpstr>The Infancy of Jesus</vt:lpstr>
      <vt:lpstr>PowerPoint Presentation</vt:lpstr>
      <vt:lpstr>PowerPoint Presentation</vt:lpstr>
      <vt:lpstr>John’s Preaching and the Baptism of Jesus</vt:lpstr>
      <vt:lpstr>The Temptation of Jesus</vt:lpstr>
      <vt:lpstr>PowerPoint Presentation</vt:lpstr>
      <vt:lpstr>PowerPoint Presentation</vt:lpstr>
      <vt:lpstr>PowerPoint Presentation</vt:lpstr>
      <vt:lpstr>The Beginning of Jesus’ Public Ministry  in Galilee</vt:lpstr>
      <vt:lpstr>PowerPoint Presentation</vt:lpstr>
      <vt:lpstr>The Beginning of Jesus’ Public Ministry  in Galilee</vt:lpstr>
      <vt:lpstr>PowerPoint Presentation</vt:lpstr>
      <vt:lpstr>The Activities of Jesus’ Public Ministry</vt:lpstr>
      <vt:lpstr>PowerPoint Presentation</vt:lpstr>
      <vt:lpstr>The Activities of Jesus’ Public Ministry</vt:lpstr>
      <vt:lpstr>PowerPoint Presentation</vt:lpstr>
      <vt:lpstr>The Activities of Jesus’ Public Ministry</vt:lpstr>
      <vt:lpstr>Negative Responses to Jesus During His Early Ministry</vt:lpstr>
      <vt:lpstr>PowerPoint Presentation</vt:lpstr>
      <vt:lpstr>Negative Responses to Jesus During His Early Ministry</vt:lpstr>
      <vt:lpstr>PowerPoint Presentation</vt:lpstr>
      <vt:lpstr>PowerPoint Presentation</vt:lpstr>
      <vt:lpstr>Teaching on True Success</vt:lpstr>
      <vt:lpstr>PowerPoint Presentation</vt:lpstr>
      <vt:lpstr>PowerPoint Presentation</vt:lpstr>
      <vt:lpstr>Teaching on Anger</vt:lpstr>
      <vt:lpstr>PowerPoint Presentation</vt:lpstr>
      <vt:lpstr>PowerPoint Presentation</vt:lpstr>
      <vt:lpstr>Teaching on Adultery</vt:lpstr>
      <vt:lpstr>PowerPoint Presentation</vt:lpstr>
      <vt:lpstr>Teaching on Prayer</vt:lpstr>
      <vt:lpstr>PowerPoint Presentation</vt:lpstr>
      <vt:lpstr>Teaching on Fasting</vt:lpstr>
      <vt:lpstr>Teaching on Obedience</vt:lpstr>
      <vt:lpstr>PowerPoint Presentation</vt:lpstr>
      <vt:lpstr>PowerPoint Presentation</vt:lpstr>
      <vt:lpstr>PowerPoint Presentation</vt:lpstr>
      <vt:lpstr>What Is a Parable?</vt:lpstr>
      <vt:lpstr>The Parable of the Sower</vt:lpstr>
      <vt:lpstr>PowerPoint Presentation</vt:lpstr>
      <vt:lpstr>Parables of Small Beginnings with  Big Results</vt:lpstr>
      <vt:lpstr>The Parable of the Good Samaritan</vt:lpstr>
      <vt:lpstr>PowerPoint Presentation</vt:lpstr>
      <vt:lpstr>The Parable of the Prodigal Son</vt:lpstr>
      <vt:lpstr>PowerPoint Presentation</vt:lpstr>
      <vt:lpstr>PowerPoint Presentation</vt:lpstr>
      <vt:lpstr>PowerPoint Presentation</vt:lpstr>
      <vt:lpstr>What Is a Miracle?</vt:lpstr>
      <vt:lpstr>PowerPoint Presentation</vt:lpstr>
      <vt:lpstr>PowerPoint Presentation</vt:lpstr>
      <vt:lpstr>Examples of Jesus’ Miracles</vt:lpstr>
      <vt:lpstr>PowerPoint Presentation</vt:lpstr>
      <vt:lpstr>Examples of Jesus’ Miracles</vt:lpstr>
      <vt:lpstr>PowerPoint Presentation</vt:lpstr>
      <vt:lpstr>Examples of Jesus’ Miracles</vt:lpstr>
      <vt:lpstr>PowerPoint Presentation</vt:lpstr>
      <vt:lpstr>PowerPoint Presentation</vt:lpstr>
      <vt:lpstr>The Mission of the Twelve</vt:lpstr>
      <vt:lpstr>Jesus Fed 5,000</vt:lpstr>
      <vt:lpstr>The Pharisees Opposed Jesus</vt:lpstr>
      <vt:lpstr>Jesus Healed People of Great Faith</vt:lpstr>
      <vt:lpstr>PowerPoint Presentation</vt:lpstr>
      <vt:lpstr>Jesus Healed People of Great Faith</vt:lpstr>
      <vt:lpstr>Peter Confessed That Jesus Is the Messiah</vt:lpstr>
      <vt:lpstr>PowerPoint Presentation</vt:lpstr>
      <vt:lpstr>PowerPoint Presentation</vt:lpstr>
      <vt:lpstr>PowerPoint Presentation</vt:lpstr>
      <vt:lpstr>PowerPoint Presentation</vt:lpstr>
      <vt:lpstr>The Transfiguration</vt:lpstr>
      <vt:lpstr>PowerPoint Presentation</vt:lpstr>
      <vt:lpstr>A Demon-Possessed Boy</vt:lpstr>
      <vt:lpstr>PowerPoint Presentation</vt:lpstr>
      <vt:lpstr>The Rich Young Man</vt:lpstr>
      <vt:lpstr>PowerPoint Presentation</vt:lpstr>
      <vt:lpstr>PowerPoint Presentation</vt:lpstr>
      <vt:lpstr>The Request of James and John</vt:lpstr>
      <vt:lpstr>PowerPoint Presentation</vt:lpstr>
      <vt:lpstr>PowerPoint Presentation</vt:lpstr>
      <vt:lpstr>Who Is the Greatest?</vt:lpstr>
      <vt:lpstr>PowerPoint Presentation</vt:lpstr>
      <vt:lpstr>PowerPoint Presentation</vt:lpstr>
      <vt:lpstr>Dealing with Temptation</vt:lpstr>
      <vt:lpstr>PowerPoint Presentation</vt:lpstr>
      <vt:lpstr>PowerPoint Presentation</vt:lpstr>
      <vt:lpstr>Responding When Someone Sins  Against You</vt:lpstr>
      <vt:lpstr>PowerPoint Presentation</vt:lpstr>
      <vt:lpstr>Peter’s Question About Forgiveness</vt:lpstr>
      <vt:lpstr>PowerPoint Presentation</vt:lpstr>
      <vt:lpstr>PowerPoint Presentation</vt:lpstr>
      <vt:lpstr>PowerPoint Presentation</vt:lpstr>
      <vt:lpstr>The Triumphal Entry</vt:lpstr>
      <vt:lpstr>PowerPoint Presentation</vt:lpstr>
      <vt:lpstr>PowerPoint Presentation</vt:lpstr>
      <vt:lpstr>The Cursed Fig Tree</vt:lpstr>
      <vt:lpstr>The Clearing of the Temple</vt:lpstr>
      <vt:lpstr>PowerPoint Presentation</vt:lpstr>
      <vt:lpstr>The Clearing of the Temple</vt:lpstr>
      <vt:lpstr>A Challenge to Jesus’ Authority</vt:lpstr>
      <vt:lpstr>PowerPoint Presentation</vt:lpstr>
      <vt:lpstr>A Question about Taxes</vt:lpstr>
      <vt:lpstr>PowerPoint Presentation</vt:lpstr>
      <vt:lpstr>The Parable of the Tenants</vt:lpstr>
      <vt:lpstr>PowerPoint Presentation</vt:lpstr>
      <vt:lpstr>The Widow’s Offering</vt:lpstr>
      <vt:lpstr>PowerPoint Presentation</vt:lpstr>
      <vt:lpstr>PowerPoint Presentation</vt:lpstr>
      <vt:lpstr>PowerPoint Presentation</vt:lpstr>
      <vt:lpstr>A Prophecy of the Temple’s Destruction</vt:lpstr>
      <vt:lpstr>PowerPoint Presentation</vt:lpstr>
      <vt:lpstr>A Prophecy of the Temple’s Destruction</vt:lpstr>
      <vt:lpstr>PowerPoint Presentation</vt:lpstr>
      <vt:lpstr>A Prophecy of the Temple’s Destruction</vt:lpstr>
      <vt:lpstr>PowerPoint Presentation</vt:lpstr>
      <vt:lpstr>The Coming of the Son of Man</vt:lpstr>
      <vt:lpstr>Encouragement to Stay Alert for Christ’s Return</vt:lpstr>
      <vt:lpstr>PowerPoint Presentation</vt:lpstr>
      <vt:lpstr>Parables about Readiness and Delay</vt:lpstr>
      <vt:lpstr>PowerPoint Presentation</vt:lpstr>
      <vt:lpstr>PowerPoint Presentation</vt:lpstr>
      <vt:lpstr>PowerPoint Presentation</vt:lpstr>
      <vt:lpstr>Jesus’ Anointing at Bethany</vt:lpstr>
      <vt:lpstr>The Last Supper</vt:lpstr>
      <vt:lpstr>PowerPoint Presentation</vt:lpstr>
      <vt:lpstr>The Last Supper</vt:lpstr>
      <vt:lpstr>Jesus’ Arrest at Gethsemane</vt:lpstr>
      <vt:lpstr>PowerPoint Presentation</vt:lpstr>
      <vt:lpstr>Jesus’ Trials</vt:lpstr>
      <vt:lpstr>Peter’s Denials</vt:lpstr>
      <vt:lpstr>PowerPoint Presentation</vt:lpstr>
      <vt:lpstr>Jesus’ Crucifixion</vt:lpstr>
      <vt:lpstr>Jesus’ Crucifixion</vt:lpstr>
      <vt:lpstr>Jesus’ Crucifixion</vt:lpstr>
      <vt:lpstr>PowerPoint Presentation</vt:lpstr>
      <vt:lpstr>PowerPoint Presentation</vt:lpstr>
      <vt:lpstr>Jesus’ Burial</vt:lpstr>
      <vt:lpstr>Jesus’ Resurrection</vt:lpstr>
      <vt:lpstr>PowerPoint Presentation</vt:lpstr>
      <vt:lpstr>Jesus’ Resurrection</vt:lpstr>
      <vt:lpstr>PowerPoint Presentation</vt:lpstr>
      <vt:lpstr>Jesus’ Resurrection</vt:lpstr>
      <vt:lpstr>Jesus’ Resurrection</vt:lpstr>
      <vt:lpstr>PowerPoint Presentation</vt:lpstr>
      <vt:lpstr>Jesus’ Ascension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News</dc:title>
  <dc:creator>Positive Action for Christ</dc:creator>
  <dc:description>Positive Action for Christ (c) 2023</dc:description>
  <cp:lastModifiedBy>Noah Lehman</cp:lastModifiedBy>
  <cp:revision>337</cp:revision>
  <dcterms:created xsi:type="dcterms:W3CDTF">2023-08-16T19:03:01Z</dcterms:created>
  <dcterms:modified xsi:type="dcterms:W3CDTF">2024-12-19T20:31:50Z</dcterms:modified>
</cp:coreProperties>
</file>