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62" r:id="rId3"/>
    <p:sldId id="269" r:id="rId4"/>
    <p:sldId id="328" r:id="rId5"/>
    <p:sldId id="329" r:id="rId6"/>
    <p:sldId id="268" r:id="rId7"/>
    <p:sldId id="330" r:id="rId8"/>
    <p:sldId id="333" r:id="rId9"/>
    <p:sldId id="326" r:id="rId10"/>
    <p:sldId id="331" r:id="rId11"/>
    <p:sldId id="332" r:id="rId12"/>
    <p:sldId id="327" r:id="rId13"/>
    <p:sldId id="335" r:id="rId14"/>
    <p:sldId id="334" r:id="rId15"/>
    <p:sldId id="336" r:id="rId16"/>
    <p:sldId id="260" r:id="rId17"/>
    <p:sldId id="276" r:id="rId18"/>
    <p:sldId id="277" r:id="rId19"/>
    <p:sldId id="278" r:id="rId20"/>
    <p:sldId id="279" r:id="rId21"/>
    <p:sldId id="337" r:id="rId22"/>
    <p:sldId id="339" r:id="rId23"/>
    <p:sldId id="340" r:id="rId24"/>
    <p:sldId id="338" r:id="rId25"/>
    <p:sldId id="341" r:id="rId26"/>
    <p:sldId id="344" r:id="rId27"/>
    <p:sldId id="343" r:id="rId28"/>
    <p:sldId id="346" r:id="rId29"/>
    <p:sldId id="345" r:id="rId30"/>
    <p:sldId id="347" r:id="rId31"/>
    <p:sldId id="348" r:id="rId32"/>
    <p:sldId id="342" r:id="rId33"/>
    <p:sldId id="285" r:id="rId34"/>
    <p:sldId id="286" r:id="rId35"/>
    <p:sldId id="289" r:id="rId36"/>
    <p:sldId id="287" r:id="rId37"/>
    <p:sldId id="367" r:id="rId38"/>
    <p:sldId id="368" r:id="rId39"/>
    <p:sldId id="351" r:id="rId40"/>
    <p:sldId id="352" r:id="rId41"/>
    <p:sldId id="353" r:id="rId42"/>
    <p:sldId id="354" r:id="rId43"/>
    <p:sldId id="355" r:id="rId44"/>
    <p:sldId id="300" r:id="rId45"/>
    <p:sldId id="301" r:id="rId46"/>
    <p:sldId id="302" r:id="rId47"/>
    <p:sldId id="303" r:id="rId48"/>
    <p:sldId id="370" r:id="rId49"/>
    <p:sldId id="371" r:id="rId50"/>
    <p:sldId id="372" r:id="rId51"/>
    <p:sldId id="356" r:id="rId52"/>
    <p:sldId id="358" r:id="rId53"/>
    <p:sldId id="369" r:id="rId54"/>
    <p:sldId id="360" r:id="rId55"/>
    <p:sldId id="304" r:id="rId56"/>
    <p:sldId id="361" r:id="rId57"/>
    <p:sldId id="305" r:id="rId58"/>
    <p:sldId id="315" r:id="rId59"/>
    <p:sldId id="316" r:id="rId60"/>
    <p:sldId id="319" r:id="rId61"/>
    <p:sldId id="317" r:id="rId62"/>
    <p:sldId id="318" r:id="rId63"/>
    <p:sldId id="362" r:id="rId64"/>
    <p:sldId id="363" r:id="rId65"/>
    <p:sldId id="364" r:id="rId66"/>
    <p:sldId id="365" r:id="rId67"/>
    <p:sldId id="366" r:id="rId68"/>
    <p:sldId id="320" r:id="rId69"/>
    <p:sldId id="32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C1BB5F6-3A3C-48B4-B1E0-60BF957DC487}">
          <p14:sldIdLst>
            <p14:sldId id="256"/>
          </p14:sldIdLst>
        </p14:section>
        <p14:section name="Lesson 1" id="{ECF9DBBF-3DC4-4410-AA8D-331830E010A8}">
          <p14:sldIdLst>
            <p14:sldId id="262"/>
            <p14:sldId id="269"/>
            <p14:sldId id="328"/>
            <p14:sldId id="329"/>
            <p14:sldId id="268"/>
            <p14:sldId id="330"/>
            <p14:sldId id="333"/>
            <p14:sldId id="326"/>
            <p14:sldId id="331"/>
            <p14:sldId id="332"/>
            <p14:sldId id="327"/>
            <p14:sldId id="335"/>
            <p14:sldId id="334"/>
            <p14:sldId id="336"/>
            <p14:sldId id="260"/>
          </p14:sldIdLst>
        </p14:section>
        <p14:section name="Lesson 2" id="{1AC807A2-78A5-4FA7-8BAC-B69A1004D3CE}">
          <p14:sldIdLst>
            <p14:sldId id="276"/>
            <p14:sldId id="277"/>
            <p14:sldId id="278"/>
            <p14:sldId id="279"/>
            <p14:sldId id="337"/>
            <p14:sldId id="339"/>
            <p14:sldId id="340"/>
            <p14:sldId id="338"/>
            <p14:sldId id="341"/>
            <p14:sldId id="344"/>
            <p14:sldId id="343"/>
            <p14:sldId id="346"/>
            <p14:sldId id="345"/>
            <p14:sldId id="347"/>
            <p14:sldId id="348"/>
            <p14:sldId id="342"/>
            <p14:sldId id="285"/>
          </p14:sldIdLst>
        </p14:section>
        <p14:section name="Lesson 3" id="{465B2250-8EE3-4E08-90CD-25A363097C84}">
          <p14:sldIdLst>
            <p14:sldId id="286"/>
            <p14:sldId id="289"/>
            <p14:sldId id="287"/>
            <p14:sldId id="367"/>
            <p14:sldId id="368"/>
            <p14:sldId id="351"/>
            <p14:sldId id="352"/>
            <p14:sldId id="353"/>
            <p14:sldId id="354"/>
            <p14:sldId id="355"/>
            <p14:sldId id="300"/>
          </p14:sldIdLst>
        </p14:section>
        <p14:section name="Lesson 4" id="{7F445FC4-1EF5-4A46-B572-523807053817}">
          <p14:sldIdLst>
            <p14:sldId id="301"/>
            <p14:sldId id="302"/>
            <p14:sldId id="303"/>
            <p14:sldId id="370"/>
            <p14:sldId id="371"/>
            <p14:sldId id="372"/>
            <p14:sldId id="356"/>
            <p14:sldId id="358"/>
            <p14:sldId id="369"/>
            <p14:sldId id="360"/>
            <p14:sldId id="304"/>
            <p14:sldId id="361"/>
            <p14:sldId id="305"/>
            <p14:sldId id="315"/>
          </p14:sldIdLst>
        </p14:section>
        <p14:section name="Lesson 5" id="{1FFBA6DE-3CC6-4D4F-8179-C68ED68D9DC2}">
          <p14:sldIdLst>
            <p14:sldId id="316"/>
            <p14:sldId id="319"/>
            <p14:sldId id="317"/>
            <p14:sldId id="318"/>
            <p14:sldId id="362"/>
            <p14:sldId id="363"/>
            <p14:sldId id="364"/>
            <p14:sldId id="365"/>
            <p14:sldId id="366"/>
            <p14:sldId id="320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57C4C5-7677-EE0F-3556-2F4C5DA18BF3}" name="Noah Lehman" initials="NL" userId="S-1-5-21-1079804175-2055564344-1303242762-4104" providerId="AD"/>
  <p188:author id="{C685FECB-B0CC-4554-634E-489C740AC30C}" name="Miya Nakamura" initials="MN" userId="Miya Nakamu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A54"/>
    <a:srgbClr val="285733"/>
    <a:srgbClr val="61A769"/>
    <a:srgbClr val="E5F3E8"/>
    <a:srgbClr val="E0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8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8/10/relationships/authors" Target="author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13E27-8F6D-7F42-B8DF-5D59E8276C8B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53ED-5CE5-3941-A1F1-576C400A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153ED-5CE5-3941-A1F1-576C400A04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3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F99F6-383C-C0AB-37F6-C845ED009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0653" y="810089"/>
            <a:ext cx="6770687" cy="607100"/>
          </a:xfrm>
        </p:spPr>
        <p:txBody>
          <a:bodyPr anchor="ctr"/>
          <a:lstStyle>
            <a:lvl1pPr marL="0" indent="0" algn="ctr">
              <a:buNone/>
              <a:defRPr b="0">
                <a:solidFill>
                  <a:schemeClr val="tx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LESSON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075FE-B344-9106-2F94-097E4CA50C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4628" y="1621079"/>
            <a:ext cx="9202738" cy="3615842"/>
          </a:xfrm>
        </p:spPr>
        <p:txBody>
          <a:bodyPr anchor="ctr">
            <a:noAutofit/>
          </a:bodyPr>
          <a:lstStyle>
            <a:lvl1pPr marL="0" indent="0" algn="ctr">
              <a:buNone/>
              <a:defRPr sz="7200" b="0" baseline="0">
                <a:solidFill>
                  <a:schemeClr val="tx1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1A769"/>
                </a:solidFill>
              </a:defRPr>
            </a:lvl2pPr>
            <a:lvl3pPr>
              <a:defRPr>
                <a:solidFill>
                  <a:srgbClr val="61A769"/>
                </a:solidFill>
              </a:defRPr>
            </a:lvl3pPr>
            <a:lvl4pPr>
              <a:defRPr>
                <a:solidFill>
                  <a:srgbClr val="61A769"/>
                </a:solidFill>
              </a:defRPr>
            </a:lvl4pPr>
            <a:lvl5pPr>
              <a:defRPr>
                <a:solidFill>
                  <a:srgbClr val="61A769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</p:spTree>
    <p:extLst>
      <p:ext uri="{BB962C8B-B14F-4D97-AF65-F5344CB8AC3E}">
        <p14:creationId xmlns:p14="http://schemas.microsoft.com/office/powerpoint/2010/main" val="24542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ut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6760D61-B550-FD0F-4CA4-EF17FC98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spc="-80" baseline="0">
                <a:solidFill>
                  <a:schemeClr val="tx1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B982B63-99AE-F11D-E473-41F2200F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71500" indent="-571500">
              <a:lnSpc>
                <a:spcPts val="48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1030288" indent="-573088">
              <a:lnSpc>
                <a:spcPts val="4800"/>
              </a:lnSpc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2800">
                <a:solidFill>
                  <a:srgbClr val="1E4A54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 sz="2800">
                <a:solidFill>
                  <a:srgbClr val="1E4A54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62756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9FC7-3DC5-AA9A-7697-E4E70207B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3851" y="651030"/>
            <a:ext cx="10264297" cy="555594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  <a:defRPr b="0">
                <a:solidFill>
                  <a:schemeClr val="tx1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89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8B70F-FF75-A998-04EA-76C8F3905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11" y="2614530"/>
            <a:ext cx="4944178" cy="16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7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82B77-698B-F915-6A49-0F385BF2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2F1D2-DEAA-5AF3-7594-3541330E3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3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spc="50" baseline="0" dirty="0">
          <a:solidFill>
            <a:schemeClr val="tx1"/>
          </a:solidFill>
          <a:latin typeface="Arial" panose="020B0604020202020204" pitchFamily="34" charset="0"/>
          <a:ea typeface="Source Sans Pro SemiBold" panose="020B0603030403020204" pitchFamily="34" charset="0"/>
          <a:cs typeface="Arial" panose="020B0604020202020204" pitchFamily="34" charset="0"/>
        </a:defRPr>
      </a:lvl1pPr>
    </p:titleStyle>
    <p:bodyStyle>
      <a:lvl1pPr marL="631825" indent="-63182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lang="en-US" sz="4000" kern="1200" dirty="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1030288" indent="-5730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lang="en-US" sz="3600" kern="1200" dirty="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>
          <a:solidFill>
            <a:srgbClr val="1E4A5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>
          <a:solidFill>
            <a:srgbClr val="1E4A5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16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D0DEC-F40C-FB62-369E-81A4D58BD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A0897-A1FA-8DD7-7AE5-A5F4D705CC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 if we should try to reflect God and respect His image in other people, how </a:t>
            </a:r>
            <a:br>
              <a:rPr lang="en-US" dirty="0"/>
            </a:br>
            <a:r>
              <a:rPr lang="en-US" dirty="0"/>
              <a:t>do we know what to do?</a:t>
            </a:r>
          </a:p>
          <a:p>
            <a:pPr>
              <a:lnSpc>
                <a:spcPct val="100000"/>
              </a:lnSpc>
            </a:pPr>
            <a:r>
              <a:rPr lang="en-US" dirty="0"/>
              <a:t>How do we bear His image better?</a:t>
            </a:r>
          </a:p>
        </p:txBody>
      </p:sp>
    </p:spTree>
    <p:extLst>
      <p:ext uri="{BB962C8B-B14F-4D97-AF65-F5344CB8AC3E}">
        <p14:creationId xmlns:p14="http://schemas.microsoft.com/office/powerpoint/2010/main" val="363361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EB830-8D34-682D-43D4-8A6561B51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75F2-3B8D-EEFC-E3D2-01870790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Perfect Image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646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0E74-81E1-CF14-D173-74DFA03DA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82D2-2F2A-27E9-A44C-2AE1C890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Tensions</a:t>
            </a:r>
            <a:endParaRPr lang="en-US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2FC5F5-879F-F499-D8DD-38DAEDC05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5125" cy="4351338"/>
          </a:xfrm>
        </p:spPr>
        <p:txBody>
          <a:bodyPr/>
          <a:lstStyle/>
          <a:p>
            <a:r>
              <a:rPr lang="en-US" dirty="0"/>
              <a:t>Tension 1: </a:t>
            </a:r>
            <a:br>
              <a:rPr lang="en-US" dirty="0"/>
            </a:br>
            <a:r>
              <a:rPr lang="en-US" dirty="0"/>
              <a:t>Christlikeness vs. Sin</a:t>
            </a:r>
          </a:p>
          <a:p>
            <a:r>
              <a:rPr lang="en-US" dirty="0"/>
              <a:t>Tension 2: </a:t>
            </a:r>
            <a:br>
              <a:rPr lang="en-US" dirty="0"/>
            </a:br>
            <a:r>
              <a:rPr lang="en-US" dirty="0"/>
              <a:t>Subject vs. Object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714C8-C8F1-9D80-382C-89864B084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78" y="593124"/>
            <a:ext cx="5671751" cy="5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3122E-B26F-1D41-5C1E-FA4C29BE5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962F3-D19D-3BC1-9F19-CD26233D8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What can happen if people lean too far toward the subjective or objective?</a:t>
            </a:r>
          </a:p>
        </p:txBody>
      </p:sp>
    </p:spTree>
    <p:extLst>
      <p:ext uri="{BB962C8B-B14F-4D97-AF65-F5344CB8AC3E}">
        <p14:creationId xmlns:p14="http://schemas.microsoft.com/office/powerpoint/2010/main" val="86271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D69C2-D4B2-C007-08AE-0719E70B0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2280-B91D-64FE-67C6-6087F3BB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Tensions</a:t>
            </a:r>
            <a:endParaRPr lang="en-US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718588-3546-6407-8908-4929AAD32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465124" cy="4351338"/>
          </a:xfrm>
        </p:spPr>
        <p:txBody>
          <a:bodyPr>
            <a:normAutofit/>
          </a:bodyPr>
          <a:lstStyle/>
          <a:p>
            <a:r>
              <a:rPr lang="en-US" dirty="0"/>
              <a:t>Tension 1: </a:t>
            </a:r>
            <a:br>
              <a:rPr lang="en-US" dirty="0"/>
            </a:br>
            <a:r>
              <a:rPr lang="en-US" dirty="0"/>
              <a:t>Christlikeness vs. Sin</a:t>
            </a:r>
          </a:p>
          <a:p>
            <a:r>
              <a:rPr lang="en-US" dirty="0"/>
              <a:t>Tension 2: </a:t>
            </a:r>
            <a:br>
              <a:rPr lang="en-US" dirty="0"/>
            </a:br>
            <a:r>
              <a:rPr lang="en-US" dirty="0"/>
              <a:t>Subject vs. Object</a:t>
            </a:r>
          </a:p>
          <a:p>
            <a:r>
              <a:rPr lang="en-US" dirty="0"/>
              <a:t>Tension 3: </a:t>
            </a:r>
            <a:br>
              <a:rPr lang="en-US" dirty="0"/>
            </a:br>
            <a:r>
              <a:rPr lang="en-US" dirty="0"/>
              <a:t>Individual vs.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0AB9B-B6BA-A3E4-320A-A72E67A79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78" y="593124"/>
            <a:ext cx="5671751" cy="5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FE1D4-35E2-FCDE-A318-33D86251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7B13-1123-4DF9-8D70-FC5EB096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7082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620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6626F-19C0-9F62-60C6-EC91AA14A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B5B6A-C657-89B9-78C7-3356F1AF67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It Matter What Others Think of Us?</a:t>
            </a:r>
          </a:p>
        </p:txBody>
      </p:sp>
    </p:spTree>
    <p:extLst>
      <p:ext uri="{BB962C8B-B14F-4D97-AF65-F5344CB8AC3E}">
        <p14:creationId xmlns:p14="http://schemas.microsoft.com/office/powerpoint/2010/main" val="97516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6BA5-4926-63BB-272A-F786373D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should not shape our identity to meet the expectations of others.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80E131-9243-4E6A-FA69-C13AE2BD5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cannot see who we are on </a:t>
            </a:r>
            <a:br>
              <a:rPr lang="en-US" dirty="0"/>
            </a:br>
            <a:r>
              <a:rPr lang="en-US" dirty="0"/>
              <a:t>the inside.</a:t>
            </a:r>
          </a:p>
        </p:txBody>
      </p:sp>
    </p:spTree>
    <p:extLst>
      <p:ext uri="{BB962C8B-B14F-4D97-AF65-F5344CB8AC3E}">
        <p14:creationId xmlns:p14="http://schemas.microsoft.com/office/powerpoint/2010/main" val="37403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F9DCD-8C5B-2838-ECBA-A93EB5210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0F68-9BAD-86EE-CB2F-8356E3F3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People’s expectations change </a:t>
            </a:r>
            <a:br>
              <a:rPr lang="en-US" dirty="0"/>
            </a:br>
            <a:r>
              <a:rPr lang="en-US" dirty="0"/>
              <a:t>and contradict.</a:t>
            </a:r>
          </a:p>
        </p:txBody>
      </p:sp>
    </p:spTree>
    <p:extLst>
      <p:ext uri="{BB962C8B-B14F-4D97-AF65-F5344CB8AC3E}">
        <p14:creationId xmlns:p14="http://schemas.microsoft.com/office/powerpoint/2010/main" val="428898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45E30-1A80-BF4D-3E5B-EC658B584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2DDAE-7631-7ECF-072E-B5E21A5A0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Identity Conflicts</a:t>
            </a:r>
          </a:p>
        </p:txBody>
      </p:sp>
    </p:spTree>
    <p:extLst>
      <p:ext uri="{BB962C8B-B14F-4D97-AF65-F5344CB8AC3E}">
        <p14:creationId xmlns:p14="http://schemas.microsoft.com/office/powerpoint/2010/main" val="369633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3253-ACA5-6972-79BC-D9222F6F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outer characteristics are unreliable, and they will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2871804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41216-D9D0-692B-0F1F-64557211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6475D-9611-F888-E1A4-3B3F0E96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may lose our sense of self if we try to meet others’ expectations.</a:t>
            </a:r>
          </a:p>
        </p:txBody>
      </p:sp>
    </p:spTree>
    <p:extLst>
      <p:ext uri="{BB962C8B-B14F-4D97-AF65-F5344CB8AC3E}">
        <p14:creationId xmlns:p14="http://schemas.microsoft.com/office/powerpoint/2010/main" val="360416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A28B4-ED53-0A7B-1EE5-AE0AB688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9A0D-85D9-2530-FB08-CFEBDBEE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 is more important than popularity or acceptance.</a:t>
            </a:r>
          </a:p>
        </p:txBody>
      </p:sp>
    </p:spTree>
    <p:extLst>
      <p:ext uri="{BB962C8B-B14F-4D97-AF65-F5344CB8AC3E}">
        <p14:creationId xmlns:p14="http://schemas.microsoft.com/office/powerpoint/2010/main" val="4272347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8789A-8250-9F12-AB37-6240FBB29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6CCC6-5CB2-A059-0F5B-1BEAB50013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Why would we ever think that anyone else’s opinion of us could be more important </a:t>
            </a:r>
            <a:br>
              <a:rPr lang="en-US" dirty="0"/>
            </a:br>
            <a:r>
              <a:rPr lang="en-US" dirty="0"/>
              <a:t>than God’s?</a:t>
            </a:r>
          </a:p>
        </p:txBody>
      </p:sp>
    </p:spTree>
    <p:extLst>
      <p:ext uri="{BB962C8B-B14F-4D97-AF65-F5344CB8AC3E}">
        <p14:creationId xmlns:p14="http://schemas.microsoft.com/office/powerpoint/2010/main" val="85769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5FFE6-D485-9D5A-7014-BA532333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7BC2-497B-F7DD-1D11-B0A328A9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 is more important than popularity or acceptance.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CF30-9A9A-5165-D9BF-D0BB180C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God’s values are most important because of who He is.</a:t>
            </a:r>
          </a:p>
          <a:p>
            <a:r>
              <a:rPr lang="en-US" dirty="0"/>
              <a:t>God loves unconditionally.</a:t>
            </a:r>
          </a:p>
        </p:txBody>
      </p:sp>
    </p:spTree>
    <p:extLst>
      <p:ext uri="{BB962C8B-B14F-4D97-AF65-F5344CB8AC3E}">
        <p14:creationId xmlns:p14="http://schemas.microsoft.com/office/powerpoint/2010/main" val="21577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A3D95-9040-FBE7-0472-5004F20C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62FB-5F4F-2847-6C09-306777E2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show love by the way we </a:t>
            </a:r>
            <a:br>
              <a:rPr lang="en-US" dirty="0"/>
            </a:br>
            <a:r>
              <a:rPr lang="en-US" dirty="0"/>
              <a:t>present ourselves.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4276-8130-9389-6BFD-9F48441C2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4703" cy="4351338"/>
          </a:xfrm>
        </p:spPr>
        <p:txBody>
          <a:bodyPr>
            <a:normAutofit/>
          </a:bodyPr>
          <a:lstStyle/>
          <a:p>
            <a:r>
              <a:rPr lang="en-US" dirty="0"/>
              <a:t>We can manage our physical appearance.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FF8E7-BA49-A7A0-0983-2041AD64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94" y="918020"/>
            <a:ext cx="5760294" cy="57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7E8EE-976C-5325-FEA4-1D2F91B91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3D81B-5382-1B80-AA97-D64A94AE1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How do we know what is appropriate dress for the setting we’re in?</a:t>
            </a:r>
          </a:p>
          <a:p>
            <a:r>
              <a:rPr lang="en-US" dirty="0"/>
              <a:t>Would it be wrong to wear a tuxedo </a:t>
            </a:r>
            <a:br>
              <a:rPr lang="en-US" dirty="0"/>
            </a:br>
            <a:r>
              <a:rPr lang="en-US" dirty="0"/>
              <a:t>to church?</a:t>
            </a:r>
          </a:p>
          <a:p>
            <a:r>
              <a:rPr lang="en-US" dirty="0"/>
              <a:t>What about wearing pajamas to </a:t>
            </a:r>
            <a:br>
              <a:rPr lang="en-US" dirty="0"/>
            </a:br>
            <a:r>
              <a:rPr lang="en-US" dirty="0"/>
              <a:t>a funeral?</a:t>
            </a:r>
          </a:p>
          <a:p>
            <a:r>
              <a:rPr lang="en-US" dirty="0"/>
              <a:t>What principles do we follow?</a:t>
            </a:r>
          </a:p>
        </p:txBody>
      </p:sp>
    </p:spTree>
    <p:extLst>
      <p:ext uri="{BB962C8B-B14F-4D97-AF65-F5344CB8AC3E}">
        <p14:creationId xmlns:p14="http://schemas.microsoft.com/office/powerpoint/2010/main" val="43239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853CA-22D2-151D-2F62-ECD479460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998F3-F3CF-F050-ECEC-CB0BE15D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show love by the way we </a:t>
            </a:r>
            <a:br>
              <a:rPr lang="en-US" dirty="0"/>
            </a:br>
            <a:r>
              <a:rPr lang="en-US" dirty="0"/>
              <a:t>present ourselves.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E6B10-CA08-552B-601A-9AB232EF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4703" cy="4351338"/>
          </a:xfrm>
        </p:spPr>
        <p:txBody>
          <a:bodyPr>
            <a:normAutofit/>
          </a:bodyPr>
          <a:lstStyle/>
          <a:p>
            <a:r>
              <a:rPr lang="en-US" dirty="0"/>
              <a:t>We can manage our physical appearance.</a:t>
            </a:r>
          </a:p>
          <a:p>
            <a:r>
              <a:rPr lang="en-US" dirty="0"/>
              <a:t>We can manage </a:t>
            </a:r>
            <a:br>
              <a:rPr lang="en-US" dirty="0"/>
            </a:br>
            <a:r>
              <a:rPr lang="en-US" dirty="0"/>
              <a:t>our persona.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8D79E-DE65-CFA0-5918-D0CF521BB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94" y="918020"/>
            <a:ext cx="5760294" cy="57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0C8F4-6582-DF8B-6E1C-6A42A7C96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28E6BC-3D6C-588B-6DAB-05E7C4080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US" dirty="0"/>
              <a:t>Why do people act differently online or on social media than they do in person?</a:t>
            </a:r>
          </a:p>
          <a:p>
            <a:r>
              <a:rPr lang="en-US" dirty="0"/>
              <a:t>Is it OK to have a persona online that’s different from real life?</a:t>
            </a:r>
          </a:p>
          <a:p>
            <a:r>
              <a:rPr lang="en-US" dirty="0"/>
              <a:t>What differences are understandable—and what differences go too far?</a:t>
            </a:r>
          </a:p>
          <a:p>
            <a:r>
              <a:rPr lang="en-US" dirty="0"/>
              <a:t>What parts of social media should we view </a:t>
            </a:r>
            <a:br>
              <a:rPr lang="en-US" dirty="0"/>
            </a:br>
            <a:r>
              <a:rPr lang="en-US" dirty="0"/>
              <a:t>with doubt?</a:t>
            </a:r>
          </a:p>
        </p:txBody>
      </p:sp>
    </p:spTree>
    <p:extLst>
      <p:ext uri="{BB962C8B-B14F-4D97-AF65-F5344CB8AC3E}">
        <p14:creationId xmlns:p14="http://schemas.microsoft.com/office/powerpoint/2010/main" val="95603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57D87-3EAC-5784-5C66-0198DD42A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B7F1-2172-8851-F634-8D5E8E78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show love by the way we </a:t>
            </a:r>
            <a:br>
              <a:rPr lang="en-US" dirty="0"/>
            </a:br>
            <a:r>
              <a:rPr lang="en-US" dirty="0"/>
              <a:t>present ourselves.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875E1-6D98-3720-F0E9-868E1890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4703" cy="4351338"/>
          </a:xfrm>
        </p:spPr>
        <p:txBody>
          <a:bodyPr>
            <a:normAutofit/>
          </a:bodyPr>
          <a:lstStyle/>
          <a:p>
            <a:r>
              <a:rPr lang="en-US" dirty="0"/>
              <a:t>We can manage our physical appearance.</a:t>
            </a:r>
          </a:p>
          <a:p>
            <a:r>
              <a:rPr lang="en-US" dirty="0"/>
              <a:t>We can manage </a:t>
            </a:r>
            <a:br>
              <a:rPr lang="en-US" dirty="0"/>
            </a:br>
            <a:r>
              <a:rPr lang="en-US" dirty="0"/>
              <a:t>our persona.</a:t>
            </a:r>
          </a:p>
          <a:p>
            <a:r>
              <a:rPr lang="en-US" dirty="0"/>
              <a:t>We can steward </a:t>
            </a:r>
            <a:br>
              <a:rPr lang="en-US" dirty="0"/>
            </a:br>
            <a:r>
              <a:rPr lang="en-US" dirty="0"/>
              <a:t>our reputation.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87136-281C-29EF-630D-82F23A01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94" y="918020"/>
            <a:ext cx="5760294" cy="57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57C55-80D7-FFC0-DC7C-94F9C2254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13802-EBCA-442F-505E-20DBADC9D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Which of these answers reveals the most about people?</a:t>
            </a:r>
          </a:p>
          <a:p>
            <a:pPr>
              <a:lnSpc>
                <a:spcPct val="100000"/>
              </a:lnSpc>
            </a:pPr>
            <a:r>
              <a:rPr lang="en-US" dirty="0"/>
              <a:t>If you wanted to know someone well, which of these questions would you ask?</a:t>
            </a:r>
          </a:p>
        </p:txBody>
      </p:sp>
    </p:spTree>
    <p:extLst>
      <p:ext uri="{BB962C8B-B14F-4D97-AF65-F5344CB8AC3E}">
        <p14:creationId xmlns:p14="http://schemas.microsoft.com/office/powerpoint/2010/main" val="242789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2610C-ED62-F407-40A1-0CCF56484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8E2FC0-731A-CE50-5E16-E797B87E3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are some possible benefits of having a good reputation?</a:t>
            </a:r>
          </a:p>
        </p:txBody>
      </p:sp>
    </p:spTree>
    <p:extLst>
      <p:ext uri="{BB962C8B-B14F-4D97-AF65-F5344CB8AC3E}">
        <p14:creationId xmlns:p14="http://schemas.microsoft.com/office/powerpoint/2010/main" val="1183034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E4AEB-2067-91D2-487E-31296985A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4732-E88C-FB54-4E74-34519CA8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show love by the way we </a:t>
            </a:r>
            <a:br>
              <a:rPr lang="en-US" dirty="0"/>
            </a:br>
            <a:r>
              <a:rPr lang="en-US" dirty="0"/>
              <a:t>present ourselves.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D6EC-45DB-877D-FDB4-916F5CC67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4703" cy="4351338"/>
          </a:xfrm>
        </p:spPr>
        <p:txBody>
          <a:bodyPr>
            <a:normAutofit/>
          </a:bodyPr>
          <a:lstStyle/>
          <a:p>
            <a:r>
              <a:rPr lang="en-US" dirty="0"/>
              <a:t>We can manage our physical appearance.</a:t>
            </a:r>
          </a:p>
          <a:p>
            <a:r>
              <a:rPr lang="en-US" dirty="0"/>
              <a:t>We can manage </a:t>
            </a:r>
            <a:br>
              <a:rPr lang="en-US" dirty="0"/>
            </a:br>
            <a:r>
              <a:rPr lang="en-US" dirty="0"/>
              <a:t>our persona.</a:t>
            </a:r>
          </a:p>
          <a:p>
            <a:r>
              <a:rPr lang="en-US" dirty="0"/>
              <a:t>We can steward </a:t>
            </a:r>
            <a:br>
              <a:rPr lang="en-US" dirty="0"/>
            </a:br>
            <a:r>
              <a:rPr lang="en-US" dirty="0"/>
              <a:t>our reputation.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4C80F-F692-8FD2-6033-1F8DAE219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94" y="918020"/>
            <a:ext cx="5760294" cy="57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75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C1E5D-3025-6A58-23A7-0C70B8232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93FE-95B0-97BF-882D-7013BE36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95316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441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229478-2AFA-D36C-97A0-03698B27C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AEEFB-0661-9E4C-3C6C-1B381BA8C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Background </a:t>
            </a:r>
            <a:br>
              <a:rPr lang="en-US" dirty="0"/>
            </a:br>
            <a:r>
              <a:rPr lang="en-US" dirty="0"/>
              <a:t>and Identity</a:t>
            </a:r>
          </a:p>
        </p:txBody>
      </p:sp>
    </p:spTree>
    <p:extLst>
      <p:ext uri="{BB962C8B-B14F-4D97-AF65-F5344CB8AC3E}">
        <p14:creationId xmlns:p14="http://schemas.microsoft.com/office/powerpoint/2010/main" val="1182057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5DD67A-9D93-8E8D-4812-20D52393FA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unique traditions or customs does your family observe during a holiday?</a:t>
            </a:r>
          </a:p>
        </p:txBody>
      </p:sp>
    </p:spTree>
    <p:extLst>
      <p:ext uri="{BB962C8B-B14F-4D97-AF65-F5344CB8AC3E}">
        <p14:creationId xmlns:p14="http://schemas.microsoft.com/office/powerpoint/2010/main" val="2356467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B702-F14B-5C6E-6BF8-B56F9634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Background 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B491-21A9-1C8A-0F5F-1D91238E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52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There are certain parts of ourselves we cannot change.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Ethnicity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Family of Origin</a:t>
            </a:r>
          </a:p>
        </p:txBody>
      </p:sp>
    </p:spTree>
    <p:extLst>
      <p:ext uri="{BB962C8B-B14F-4D97-AF65-F5344CB8AC3E}">
        <p14:creationId xmlns:p14="http://schemas.microsoft.com/office/powerpoint/2010/main" val="28602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17340-E01E-0C34-28A6-68C0CF2EF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88C11F-E0D2-3D8E-EF9B-628A0ED04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Not everyone belongs to a family that serves God together. Where else can a believer </a:t>
            </a:r>
            <a:br>
              <a:rPr lang="en-US" dirty="0"/>
            </a:br>
            <a:r>
              <a:rPr lang="en-US" dirty="0"/>
              <a:t>find belonging?</a:t>
            </a:r>
          </a:p>
        </p:txBody>
      </p:sp>
    </p:spTree>
    <p:extLst>
      <p:ext uri="{BB962C8B-B14F-4D97-AF65-F5344CB8AC3E}">
        <p14:creationId xmlns:p14="http://schemas.microsoft.com/office/powerpoint/2010/main" val="2631141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87492-3B9D-CC38-EF9D-D25599706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727B-6107-5312-9AF8-D922C3C9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Background 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0A406-A04A-31CE-EDB2-5944AB789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52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There are certain parts of ourselves we cannot change.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Ethnicity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Family of Origin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28139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E8A05-895F-52E3-4EB4-9ECD0511A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D0E188-4603-3517-6493-79A9AECC29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different things are part of our culture?</a:t>
            </a:r>
          </a:p>
        </p:txBody>
      </p:sp>
    </p:spTree>
    <p:extLst>
      <p:ext uri="{BB962C8B-B14F-4D97-AF65-F5344CB8AC3E}">
        <p14:creationId xmlns:p14="http://schemas.microsoft.com/office/powerpoint/2010/main" val="41984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AFA67-4ECD-899A-9389-2F3C91AF3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82D6DD-D108-A457-1C06-F48B04CF4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Have you ever heard of an </a:t>
            </a:r>
            <a:br>
              <a:rPr lang="en-US" dirty="0"/>
            </a:br>
            <a:r>
              <a:rPr lang="en-US" i="1" dirty="0"/>
              <a:t>existential crisis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r>
              <a:rPr lang="en-US" dirty="0"/>
              <a:t>What kind of conflict is that?</a:t>
            </a:r>
          </a:p>
        </p:txBody>
      </p:sp>
    </p:spTree>
    <p:extLst>
      <p:ext uri="{BB962C8B-B14F-4D97-AF65-F5344CB8AC3E}">
        <p14:creationId xmlns:p14="http://schemas.microsoft.com/office/powerpoint/2010/main" val="3314846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BE21D-77B9-60D5-9CFA-6CC49BFF2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92E8-2A27-F456-AD11-43AEF33B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Background 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139A-5967-0430-CF40-7A1D73D6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483"/>
            <a:ext cx="10515600" cy="4331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There are certain parts of ourselves we cannot change.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Ethnicity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Family of Origin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2400" dirty="0"/>
              <a:t>Culture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Background influences don’t dictate our future.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Wisdom helps us discern between what we can control and what we can’t.</a:t>
            </a:r>
          </a:p>
        </p:txBody>
      </p:sp>
    </p:spTree>
    <p:extLst>
      <p:ext uri="{BB962C8B-B14F-4D97-AF65-F5344CB8AC3E}">
        <p14:creationId xmlns:p14="http://schemas.microsoft.com/office/powerpoint/2010/main" val="3689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339FC-E24C-49FB-16EB-C56ECB594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BA1A-0820-1697-0519-D2498928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family background affect people </a:t>
            </a:r>
            <a:br>
              <a:rPr lang="en-US" dirty="0"/>
            </a:br>
            <a:r>
              <a:rPr lang="en-US" dirty="0"/>
              <a:t>in Scripture?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8A36A-A8C1-BA63-C8B7-8397D7FF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Moses’ ethnicity was Hebrew, but his culture was Egyptian.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Moses made wrong choices.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Moses moved and found a new family.</a:t>
            </a:r>
          </a:p>
        </p:txBody>
      </p:sp>
    </p:spTree>
    <p:extLst>
      <p:ext uri="{BB962C8B-B14F-4D97-AF65-F5344CB8AC3E}">
        <p14:creationId xmlns:p14="http://schemas.microsoft.com/office/powerpoint/2010/main" val="26027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D0CBA-15EF-34AE-7914-A2E5F6421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C2A9-6224-0673-F060-477DCF4E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more important than our </a:t>
            </a:r>
            <a:br>
              <a:rPr lang="en-US" dirty="0"/>
            </a:br>
            <a:r>
              <a:rPr lang="en-US" dirty="0"/>
              <a:t>family background?</a:t>
            </a:r>
          </a:p>
        </p:txBody>
      </p:sp>
    </p:spTree>
    <p:extLst>
      <p:ext uri="{BB962C8B-B14F-4D97-AF65-F5344CB8AC3E}">
        <p14:creationId xmlns:p14="http://schemas.microsoft.com/office/powerpoint/2010/main" val="2921439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82B09-2314-D87C-E9B3-32E291B51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B6D2-4AB9-258A-8756-026BB08D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83628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590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E3E0B6-34E1-88C8-6F05-176549681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FOUR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61577-F6AC-E2D8-4D19-F5B74A16B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Sex, Gender, </a:t>
            </a:r>
            <a:br>
              <a:rPr lang="en-US" dirty="0"/>
            </a:br>
            <a:r>
              <a:rPr lang="en-US" dirty="0"/>
              <a:t>and Identity</a:t>
            </a:r>
          </a:p>
        </p:txBody>
      </p:sp>
    </p:spTree>
    <p:extLst>
      <p:ext uri="{BB962C8B-B14F-4D97-AF65-F5344CB8AC3E}">
        <p14:creationId xmlns:p14="http://schemas.microsoft.com/office/powerpoint/2010/main" val="3622334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6197-BA54-BFB6-1E99-DC4FF0FA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and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8C68-F12B-7CBB-B139-B4923E61A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 is a category.</a:t>
            </a:r>
          </a:p>
        </p:txBody>
      </p:sp>
    </p:spTree>
    <p:extLst>
      <p:ext uri="{BB962C8B-B14F-4D97-AF65-F5344CB8AC3E}">
        <p14:creationId xmlns:p14="http://schemas.microsoft.com/office/powerpoint/2010/main" val="13843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5DD36-8DE2-8E3C-59AD-A57114AC47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/>
              <a:t>In what ways can men specifically </a:t>
            </a:r>
            <a:br>
              <a:rPr lang="en-US" dirty="0"/>
            </a:br>
            <a:r>
              <a:rPr lang="en-US" dirty="0"/>
              <a:t>help women?</a:t>
            </a:r>
          </a:p>
          <a:p>
            <a:r>
              <a:rPr lang="en-US" dirty="0"/>
              <a:t>In what ways can women specifically </a:t>
            </a:r>
            <a:br>
              <a:rPr lang="en-US" dirty="0"/>
            </a:br>
            <a:r>
              <a:rPr lang="en-US" dirty="0"/>
              <a:t>help men?</a:t>
            </a:r>
          </a:p>
        </p:txBody>
      </p:sp>
    </p:spTree>
    <p:extLst>
      <p:ext uri="{BB962C8B-B14F-4D97-AF65-F5344CB8AC3E}">
        <p14:creationId xmlns:p14="http://schemas.microsoft.com/office/powerpoint/2010/main" val="1811463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9294E-4224-95DC-7789-95666B42A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15BF-7D76-988E-1E46-E08F89AB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and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ECCA8-B49A-76A7-D7E9-75A2AC8FD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 is a category.</a:t>
            </a:r>
          </a:p>
          <a:p>
            <a:r>
              <a:rPr lang="en-US" dirty="0"/>
              <a:t>Gender is an expression.</a:t>
            </a:r>
          </a:p>
        </p:txBody>
      </p:sp>
    </p:spTree>
    <p:extLst>
      <p:ext uri="{BB962C8B-B14F-4D97-AF65-F5344CB8AC3E}">
        <p14:creationId xmlns:p14="http://schemas.microsoft.com/office/powerpoint/2010/main" val="42776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42C4-89D0-7ED1-CBC9-767C32E74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4BB365-41B0-A6C6-9C90-36952F1A8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/>
              <a:t>So what sorts of things fall into this concept of gender?</a:t>
            </a:r>
          </a:p>
        </p:txBody>
      </p:sp>
    </p:spTree>
    <p:extLst>
      <p:ext uri="{BB962C8B-B14F-4D97-AF65-F5344CB8AC3E}">
        <p14:creationId xmlns:p14="http://schemas.microsoft.com/office/powerpoint/2010/main" val="160023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0ACC-36CE-93D6-39D5-377F6FBD1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0ED7FE-07EF-B1F3-0FC9-4701A8E0F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When is it good for someone to adapt to </a:t>
            </a:r>
            <a:br>
              <a:rPr lang="en-US" dirty="0"/>
            </a:br>
            <a:r>
              <a:rPr lang="en-US" dirty="0"/>
              <a:t>their environment?</a:t>
            </a:r>
          </a:p>
          <a:p>
            <a:pPr>
              <a:lnSpc>
                <a:spcPct val="100000"/>
              </a:lnSpc>
            </a:pPr>
            <a:r>
              <a:rPr lang="en-US" dirty="0"/>
              <a:t>And what kinds of changes or adaptations </a:t>
            </a:r>
            <a:br>
              <a:rPr lang="en-US" dirty="0"/>
            </a:br>
            <a:r>
              <a:rPr lang="en-US" dirty="0"/>
              <a:t>are bad?</a:t>
            </a:r>
          </a:p>
        </p:txBody>
      </p:sp>
    </p:spTree>
    <p:extLst>
      <p:ext uri="{BB962C8B-B14F-4D97-AF65-F5344CB8AC3E}">
        <p14:creationId xmlns:p14="http://schemas.microsoft.com/office/powerpoint/2010/main" val="3088045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8DBD9-FD34-12BE-0B42-88D8B9BE5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5E841-692F-F51C-F318-E0327F808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Think about different jobs traditionally held by men or women—or differences in fashion, activities, or hobbies.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have these changed, historically?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has stayed the same?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When do people tolerate exceptions to the norm?</a:t>
            </a:r>
          </a:p>
        </p:txBody>
      </p:sp>
    </p:spTree>
    <p:extLst>
      <p:ext uri="{BB962C8B-B14F-4D97-AF65-F5344CB8AC3E}">
        <p14:creationId xmlns:p14="http://schemas.microsoft.com/office/powerpoint/2010/main" val="2581259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95C4-B261-7C29-F38C-B15E1A6C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F147-0FC8-ACAF-1CE0-C8387F74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and the Fall</a:t>
            </a:r>
          </a:p>
        </p:txBody>
      </p:sp>
    </p:spTree>
    <p:extLst>
      <p:ext uri="{BB962C8B-B14F-4D97-AF65-F5344CB8AC3E}">
        <p14:creationId xmlns:p14="http://schemas.microsoft.com/office/powerpoint/2010/main" val="1212410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8CD3A-B84F-2D62-1C62-38B40677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115C-9FDE-566E-5971-A8B6495F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and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8C74-1B8E-F10D-386E-4473F7F2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99068" cy="5032376"/>
          </a:xfrm>
        </p:spPr>
        <p:txBody>
          <a:bodyPr>
            <a:normAutofit/>
          </a:bodyPr>
          <a:lstStyle/>
          <a:p>
            <a:r>
              <a:rPr lang="en-US" sz="3700" dirty="0"/>
              <a:t>Our differences are </a:t>
            </a:r>
            <a:br>
              <a:rPr lang="en-US" sz="3700" dirty="0"/>
            </a:br>
            <a:r>
              <a:rPr lang="en-US" sz="3700" dirty="0"/>
              <a:t>still valuable.</a:t>
            </a:r>
          </a:p>
          <a:p>
            <a:r>
              <a:rPr lang="en-US" sz="3700" dirty="0"/>
              <a:t>Our similarities outweigh our differences.</a:t>
            </a:r>
          </a:p>
        </p:txBody>
      </p:sp>
    </p:spTree>
    <p:extLst>
      <p:ext uri="{BB962C8B-B14F-4D97-AF65-F5344CB8AC3E}">
        <p14:creationId xmlns:p14="http://schemas.microsoft.com/office/powerpoint/2010/main" val="39760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E690-74E9-55FA-EF31-114DA1A0D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A0A16D-7B59-D513-A68F-295F5E9F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dirty="0"/>
              <a:t>Can men learn from women in Scripture?</a:t>
            </a:r>
          </a:p>
          <a:p>
            <a:r>
              <a:rPr lang="en-US" dirty="0"/>
              <a:t>Can women learn from men?</a:t>
            </a:r>
          </a:p>
        </p:txBody>
      </p:sp>
    </p:spTree>
    <p:extLst>
      <p:ext uri="{BB962C8B-B14F-4D97-AF65-F5344CB8AC3E}">
        <p14:creationId xmlns:p14="http://schemas.microsoft.com/office/powerpoint/2010/main" val="40659072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3B902-18DD-8139-031E-1AB25C882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20B4-CCDF-6EA4-7EA3-393C483A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and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AAAC-0705-71CA-87AB-B68E385D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970319" cy="5032376"/>
          </a:xfrm>
        </p:spPr>
        <p:txBody>
          <a:bodyPr>
            <a:normAutofit fontScale="92500"/>
          </a:bodyPr>
          <a:lstStyle/>
          <a:p>
            <a:r>
              <a:rPr lang="en-US" dirty="0"/>
              <a:t>Our differences are </a:t>
            </a:r>
            <a:br>
              <a:rPr lang="en-US" dirty="0"/>
            </a:br>
            <a:r>
              <a:rPr lang="en-US" dirty="0"/>
              <a:t>still valuable.</a:t>
            </a:r>
          </a:p>
          <a:p>
            <a:r>
              <a:rPr lang="en-US" dirty="0"/>
              <a:t>Our similarities outweigh our differences.</a:t>
            </a:r>
          </a:p>
          <a:p>
            <a:r>
              <a:rPr lang="en-US" dirty="0"/>
              <a:t>Cultural expectations still present a challenge.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37C96-C010-7465-D486-BB1892189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69" y="1583869"/>
            <a:ext cx="4909006" cy="49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ABA2E6-0A03-9503-B106-8EDBC7D22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Can you think of anyone else in the Bible who perhaps stepped outside of gender roles?</a:t>
            </a:r>
          </a:p>
        </p:txBody>
      </p:sp>
    </p:spTree>
    <p:extLst>
      <p:ext uri="{BB962C8B-B14F-4D97-AF65-F5344CB8AC3E}">
        <p14:creationId xmlns:p14="http://schemas.microsoft.com/office/powerpoint/2010/main" val="435262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CFF69-284A-B7C2-2EC4-21A8413B4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1409A7-5603-634F-2CFF-25BB1FFA2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900" dirty="0"/>
              <a:t>How much should we follow or respect our culture’s expectations for our given sex?</a:t>
            </a:r>
          </a:p>
          <a:p>
            <a:r>
              <a:rPr lang="en-US" sz="3900" dirty="0"/>
              <a:t>What principle should guide us?</a:t>
            </a:r>
          </a:p>
        </p:txBody>
      </p:sp>
    </p:spTree>
    <p:extLst>
      <p:ext uri="{BB962C8B-B14F-4D97-AF65-F5344CB8AC3E}">
        <p14:creationId xmlns:p14="http://schemas.microsoft.com/office/powerpoint/2010/main" val="3334999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84F8-F103-F11B-6439-34880624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90586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2100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FCC526-AD54-20F6-D3A2-C785912F5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LESSON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FDEA8-2E29-6763-DA1B-1D59A56BC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Broader Community and Our Identity</a:t>
            </a:r>
          </a:p>
        </p:txBody>
      </p:sp>
    </p:spTree>
    <p:extLst>
      <p:ext uri="{BB962C8B-B14F-4D97-AF65-F5344CB8AC3E}">
        <p14:creationId xmlns:p14="http://schemas.microsoft.com/office/powerpoint/2010/main" val="205094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EC8ED-695D-3BEF-0FD3-86E10EDBF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E585-5370-F23F-9273-F48B8EEA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of Our Identity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633219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CF2BF5-E96C-302D-F1C7-347BDA1A4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examples of modern-day national and ethnic communities? </a:t>
            </a:r>
          </a:p>
          <a:p>
            <a:r>
              <a:rPr lang="en-US" dirty="0"/>
              <a:t>What about religious communities? </a:t>
            </a:r>
          </a:p>
          <a:p>
            <a:r>
              <a:rPr lang="en-US" dirty="0"/>
              <a:t>Are there other types of communities that are common today? </a:t>
            </a:r>
          </a:p>
          <a:p>
            <a:r>
              <a:rPr lang="en-US" dirty="0"/>
              <a:t>What are some groups or clubs that you belong to?</a:t>
            </a:r>
          </a:p>
        </p:txBody>
      </p:sp>
    </p:spTree>
    <p:extLst>
      <p:ext uri="{BB962C8B-B14F-4D97-AF65-F5344CB8AC3E}">
        <p14:creationId xmlns:p14="http://schemas.microsoft.com/office/powerpoint/2010/main" val="1627625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80F2-86C5-8E1B-D1D3-C53FCF45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Need for Community</a:t>
            </a:r>
          </a:p>
        </p:txBody>
      </p:sp>
    </p:spTree>
    <p:extLst>
      <p:ext uri="{BB962C8B-B14F-4D97-AF65-F5344CB8AC3E}">
        <p14:creationId xmlns:p14="http://schemas.microsoft.com/office/powerpoint/2010/main" val="37589276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225C-EB71-0F27-85E6-0F23FC38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Choosing Community</a:t>
            </a:r>
          </a:p>
        </p:txBody>
      </p:sp>
    </p:spTree>
    <p:extLst>
      <p:ext uri="{BB962C8B-B14F-4D97-AF65-F5344CB8AC3E}">
        <p14:creationId xmlns:p14="http://schemas.microsoft.com/office/powerpoint/2010/main" val="2780961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23627-4D3C-3955-FF65-B7C59C471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A3BA8-5E7B-444E-FCB9-370D704518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community forms around a morally neutral, shared interest—like cross-country skiing or the 1965 Ford Mustang—is that a good or bad thing?</a:t>
            </a:r>
          </a:p>
          <a:p>
            <a:r>
              <a:rPr lang="en-US" dirty="0"/>
              <a:t>How can you decide?</a:t>
            </a:r>
          </a:p>
        </p:txBody>
      </p:sp>
    </p:spTree>
    <p:extLst>
      <p:ext uri="{BB962C8B-B14F-4D97-AF65-F5344CB8AC3E}">
        <p14:creationId xmlns:p14="http://schemas.microsoft.com/office/powerpoint/2010/main" val="30254132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D11F9-F34B-5E9B-8FDE-62908273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2CA1-B80B-BD78-A6CB-FBA1D86F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let communities define your </a:t>
            </a:r>
            <a:br>
              <a:rPr lang="en-US" dirty="0"/>
            </a:br>
            <a:r>
              <a:rPr lang="en-US" dirty="0"/>
              <a:t>entire identity.</a:t>
            </a:r>
          </a:p>
        </p:txBody>
      </p:sp>
    </p:spTree>
    <p:extLst>
      <p:ext uri="{BB962C8B-B14F-4D97-AF65-F5344CB8AC3E}">
        <p14:creationId xmlns:p14="http://schemas.microsoft.com/office/powerpoint/2010/main" val="9349739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36B44-CC79-9E69-18DF-DBA6442A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822F22-63C5-84A2-6E04-EDBEA0C7B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drawbacks to our </a:t>
            </a:r>
            <a:br>
              <a:rPr lang="en-US" dirty="0"/>
            </a:br>
            <a:r>
              <a:rPr lang="en-US" dirty="0"/>
              <a:t>earthly communities?</a:t>
            </a:r>
          </a:p>
        </p:txBody>
      </p:sp>
    </p:spTree>
    <p:extLst>
      <p:ext uri="{BB962C8B-B14F-4D97-AF65-F5344CB8AC3E}">
        <p14:creationId xmlns:p14="http://schemas.microsoft.com/office/powerpoint/2010/main" val="37132819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424F5-C2CB-2108-30EC-F5414A94F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CC6E-2013-CC8D-8F07-78E4084B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let communities define your </a:t>
            </a:r>
            <a:br>
              <a:rPr lang="en-US" dirty="0"/>
            </a:br>
            <a:r>
              <a:rPr lang="en-US" dirty="0"/>
              <a:t>entire identity.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6BEB-6E7F-AFC4-E439-EFA0D603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Earthly communities are temporary.</a:t>
            </a:r>
          </a:p>
          <a:p>
            <a:r>
              <a:rPr lang="en-US" dirty="0"/>
              <a:t>Earthly communities may lead to division and isolation.</a:t>
            </a:r>
          </a:p>
          <a:p>
            <a:r>
              <a:rPr lang="en-US" dirty="0"/>
              <a:t>Earthly communities change.</a:t>
            </a:r>
          </a:p>
        </p:txBody>
      </p:sp>
    </p:spTree>
    <p:extLst>
      <p:ext uri="{BB962C8B-B14F-4D97-AF65-F5344CB8AC3E}">
        <p14:creationId xmlns:p14="http://schemas.microsoft.com/office/powerpoint/2010/main" val="26316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A95F6-818C-5538-8059-8B86A5708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6743-5C9F-428A-91B6-8A456F3F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 your most important Community.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F97F-64C1-8F7F-98CD-428C569A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Our citizenship is spiritual.</a:t>
            </a:r>
          </a:p>
          <a:p>
            <a:r>
              <a:rPr lang="en-US" dirty="0"/>
              <a:t>We are ambassadors for Christ.</a:t>
            </a:r>
          </a:p>
          <a:p>
            <a:r>
              <a:rPr lang="en-US" dirty="0"/>
              <a:t>We can fellowship with a community </a:t>
            </a:r>
            <a:br>
              <a:rPr lang="en-US" dirty="0"/>
            </a:br>
            <a:r>
              <a:rPr lang="en-US" dirty="0"/>
              <a:t>of believers.</a:t>
            </a:r>
          </a:p>
        </p:txBody>
      </p:sp>
    </p:spTree>
    <p:extLst>
      <p:ext uri="{BB962C8B-B14F-4D97-AF65-F5344CB8AC3E}">
        <p14:creationId xmlns:p14="http://schemas.microsoft.com/office/powerpoint/2010/main" val="6291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61EA-5CAD-1B77-2C05-A46CCDFD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71156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1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31BF-631C-31F9-C9E3-D5A56210F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5665C2-C80F-35B4-9C5D-EA92A90BB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What do you think it means to be made in God’s image?</a:t>
            </a:r>
          </a:p>
          <a:p>
            <a:pPr>
              <a:lnSpc>
                <a:spcPct val="100000"/>
              </a:lnSpc>
            </a:pPr>
            <a:r>
              <a:rPr lang="en-US" dirty="0"/>
              <a:t>What is this image?</a:t>
            </a:r>
          </a:p>
        </p:txBody>
      </p:sp>
    </p:spTree>
    <p:extLst>
      <p:ext uri="{BB962C8B-B14F-4D97-AF65-F5344CB8AC3E}">
        <p14:creationId xmlns:p14="http://schemas.microsoft.com/office/powerpoint/2010/main" val="122241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10B63-B536-F094-E231-01140CFDC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02C3-0B17-9771-B249-9D239792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of Our Identity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772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8DD90-1D3D-EA97-40E1-AD9F300AF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110D-67DC-BA76-CCBE-80855360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Perfect Image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0081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1075</Words>
  <Application>Microsoft Office PowerPoint</Application>
  <PresentationFormat>Widescreen</PresentationFormat>
  <Paragraphs>137</Paragraphs>
  <Slides>69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Core of Our Identity</vt:lpstr>
      <vt:lpstr>PowerPoint Presentation</vt:lpstr>
      <vt:lpstr>The Core of Our Identity</vt:lpstr>
      <vt:lpstr>The Perfect Image</vt:lpstr>
      <vt:lpstr>PowerPoint Presentation</vt:lpstr>
      <vt:lpstr>The Perfect Image</vt:lpstr>
      <vt:lpstr>The Three Tensions</vt:lpstr>
      <vt:lpstr>PowerPoint Presentation</vt:lpstr>
      <vt:lpstr>The Three Tensions</vt:lpstr>
      <vt:lpstr>Conclusion</vt:lpstr>
      <vt:lpstr>PowerPoint Presentation</vt:lpstr>
      <vt:lpstr>PowerPoint Presentation</vt:lpstr>
      <vt:lpstr>We should not shape our identity to meet the expectations of others.</vt:lpstr>
      <vt:lpstr>People’s expectations change  and contradict.</vt:lpstr>
      <vt:lpstr>Our outer characteristics are unreliable, and they will change over time.</vt:lpstr>
      <vt:lpstr>We may lose our sense of self if we try to meet others’ expectations.</vt:lpstr>
      <vt:lpstr>Character is more important than popularity or acceptance.</vt:lpstr>
      <vt:lpstr>PowerPoint Presentation</vt:lpstr>
      <vt:lpstr>Character is more important than popularity or acceptance.</vt:lpstr>
      <vt:lpstr>We can show love by the way we  present ourselves.</vt:lpstr>
      <vt:lpstr>PowerPoint Presentation</vt:lpstr>
      <vt:lpstr>We can show love by the way we  present ourselves.</vt:lpstr>
      <vt:lpstr>PowerPoint Presentation</vt:lpstr>
      <vt:lpstr>We can show love by the way we  present ourselves.</vt:lpstr>
      <vt:lpstr>PowerPoint Presentation</vt:lpstr>
      <vt:lpstr>We can show love by the way we  present ourselves.</vt:lpstr>
      <vt:lpstr>Conclusion</vt:lpstr>
      <vt:lpstr>PowerPoint Presentation</vt:lpstr>
      <vt:lpstr>PowerPoint Presentation</vt:lpstr>
      <vt:lpstr>PowerPoint Presentation</vt:lpstr>
      <vt:lpstr>Our Background Influences</vt:lpstr>
      <vt:lpstr>PowerPoint Presentation</vt:lpstr>
      <vt:lpstr>Our Background Influences</vt:lpstr>
      <vt:lpstr>PowerPoint Presentation</vt:lpstr>
      <vt:lpstr>Our Background Influences</vt:lpstr>
      <vt:lpstr>How did family background affect people  in Scripture?</vt:lpstr>
      <vt:lpstr>What’s more important than our  family background?</vt:lpstr>
      <vt:lpstr>Conclusion</vt:lpstr>
      <vt:lpstr>PowerPoint Presentation</vt:lpstr>
      <vt:lpstr>PowerPoint Presentation</vt:lpstr>
      <vt:lpstr>Gender and the Beginning</vt:lpstr>
      <vt:lpstr>PowerPoint Presentation</vt:lpstr>
      <vt:lpstr>Gender and the Beginning</vt:lpstr>
      <vt:lpstr>PowerPoint Presentation</vt:lpstr>
      <vt:lpstr>PowerPoint Presentation</vt:lpstr>
      <vt:lpstr>Gender and the Fall</vt:lpstr>
      <vt:lpstr>Gender and the Gospel</vt:lpstr>
      <vt:lpstr>PowerPoint Presentation</vt:lpstr>
      <vt:lpstr>Gender and the Gospel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Our Need for Community</vt:lpstr>
      <vt:lpstr>Guidelines for Choosing Community</vt:lpstr>
      <vt:lpstr>PowerPoint Presentation</vt:lpstr>
      <vt:lpstr>Don’t let communities define your  entire identity.</vt:lpstr>
      <vt:lpstr>PowerPoint Presentation</vt:lpstr>
      <vt:lpstr>Don’t let communities define your  entire identity.</vt:lpstr>
      <vt:lpstr>Remember your most important Community.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 &amp; ME</dc:title>
  <dc:creator>Positive Action for Christ</dc:creator>
  <dc:description>Positive Action for Christ (c) 2023</dc:description>
  <cp:lastModifiedBy>Noah Lehman</cp:lastModifiedBy>
  <cp:revision>371</cp:revision>
  <dcterms:created xsi:type="dcterms:W3CDTF">2023-08-16T19:03:01Z</dcterms:created>
  <dcterms:modified xsi:type="dcterms:W3CDTF">2025-06-12T19:43:13Z</dcterms:modified>
</cp:coreProperties>
</file>